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7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8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9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0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1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2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3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4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5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6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7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8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9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20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21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2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8" r:id="rId2"/>
    <p:sldId id="259" r:id="rId3"/>
    <p:sldId id="257" r:id="rId4"/>
    <p:sldId id="256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73" r:id="rId13"/>
    <p:sldId id="267" r:id="rId14"/>
    <p:sldId id="268" r:id="rId15"/>
    <p:sldId id="270" r:id="rId16"/>
    <p:sldId id="271" r:id="rId17"/>
    <p:sldId id="269" r:id="rId18"/>
    <p:sldId id="272" r:id="rId19"/>
    <p:sldId id="274" r:id="rId20"/>
    <p:sldId id="276" r:id="rId21"/>
    <p:sldId id="277" r:id="rId22"/>
    <p:sldId id="278" r:id="rId23"/>
    <p:sldId id="275" r:id="rId24"/>
    <p:sldId id="280" r:id="rId25"/>
    <p:sldId id="279" r:id="rId26"/>
    <p:sldId id="281" r:id="rId27"/>
    <p:sldId id="282" r:id="rId28"/>
    <p:sldId id="283" r:id="rId29"/>
    <p:sldId id="284" r:id="rId30"/>
    <p:sldId id="285" r:id="rId31"/>
    <p:sldId id="295" r:id="rId32"/>
    <p:sldId id="294" r:id="rId33"/>
    <p:sldId id="310" r:id="rId34"/>
    <p:sldId id="311" r:id="rId35"/>
    <p:sldId id="312" r:id="rId36"/>
    <p:sldId id="313" r:id="rId37"/>
    <p:sldId id="286" r:id="rId38"/>
    <p:sldId id="289" r:id="rId39"/>
    <p:sldId id="290" r:id="rId40"/>
    <p:sldId id="291" r:id="rId41"/>
    <p:sldId id="317" r:id="rId42"/>
    <p:sldId id="292" r:id="rId43"/>
    <p:sldId id="293" r:id="rId44"/>
    <p:sldId id="297" r:id="rId45"/>
    <p:sldId id="296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9" r:id="rId57"/>
    <p:sldId id="308" r:id="rId58"/>
    <p:sldId id="314" r:id="rId59"/>
    <p:sldId id="315" r:id="rId60"/>
    <p:sldId id="316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lated work" id="{924398E4-BF67-4A5C-BCD7-1E8230A1B88E}">
          <p14:sldIdLst>
            <p14:sldId id="258"/>
            <p14:sldId id="259"/>
            <p14:sldId id="257"/>
            <p14:sldId id="256"/>
            <p14:sldId id="260"/>
            <p14:sldId id="261"/>
            <p14:sldId id="263"/>
            <p14:sldId id="262"/>
            <p14:sldId id="264"/>
          </p14:sldIdLst>
        </p14:section>
        <p14:section name="low_pre" id="{F7A31FBA-C39B-459A-9E9A-96988BB67A97}">
          <p14:sldIdLst>
            <p14:sldId id="265"/>
            <p14:sldId id="266"/>
            <p14:sldId id="273"/>
            <p14:sldId id="267"/>
            <p14:sldId id="268"/>
            <p14:sldId id="270"/>
            <p14:sldId id="271"/>
            <p14:sldId id="269"/>
            <p14:sldId id="272"/>
            <p14:sldId id="274"/>
            <p14:sldId id="276"/>
            <p14:sldId id="277"/>
            <p14:sldId id="278"/>
            <p14:sldId id="275"/>
          </p14:sldIdLst>
        </p14:section>
        <p14:section name="arch" id="{AC83BF51-AD96-438B-8F91-6927AA09485A}">
          <p14:sldIdLst>
            <p14:sldId id="280"/>
            <p14:sldId id="279"/>
            <p14:sldId id="281"/>
            <p14:sldId id="282"/>
            <p14:sldId id="283"/>
            <p14:sldId id="284"/>
            <p14:sldId id="285"/>
            <p14:sldId id="295"/>
            <p14:sldId id="294"/>
            <p14:sldId id="310"/>
            <p14:sldId id="311"/>
            <p14:sldId id="312"/>
            <p14:sldId id="313"/>
            <p14:sldId id="286"/>
            <p14:sldId id="289"/>
            <p14:sldId id="290"/>
            <p14:sldId id="291"/>
            <p14:sldId id="317"/>
            <p14:sldId id="292"/>
            <p14:sldId id="293"/>
            <p14:sldId id="297"/>
            <p14:sldId id="296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9"/>
            <p14:sldId id="308"/>
            <p14:sldId id="314"/>
            <p14:sldId id="315"/>
            <p14:sldId id="316"/>
            <p14:sldId id="318"/>
            <p14:sldId id="319"/>
          </p14:sldIdLst>
        </p14:section>
        <p14:section name="results" id="{B7505D81-32FD-462B-9778-1FD32BFB5664}">
          <p14:sldIdLst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B9BD5"/>
    <a:srgbClr val="C00000"/>
    <a:srgbClr val="70AD47"/>
    <a:srgbClr val="4472C4"/>
    <a:srgbClr val="262626"/>
    <a:srgbClr val="4D4D4D"/>
    <a:srgbClr val="3366CC"/>
    <a:srgbClr val="003399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82" autoAdjust="0"/>
    <p:restoredTop sz="98192" autoAdjust="0"/>
  </p:normalViewPr>
  <p:slideViewPr>
    <p:cSldViewPr snapToGrid="0">
      <p:cViewPr varScale="1">
        <p:scale>
          <a:sx n="111" d="100"/>
          <a:sy n="111" d="100"/>
        </p:scale>
        <p:origin x="87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524"/>
    </p:cViewPr>
  </p:sorterViewPr>
  <p:notesViewPr>
    <p:cSldViewPr snapToGrid="0">
      <p:cViewPr>
        <p:scale>
          <a:sx n="200" d="100"/>
          <a:sy n="200" d="100"/>
        </p:scale>
        <p:origin x="-1314" y="-5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G:\&#25105;&#30340;&#38642;&#31471;&#30828;&#30879;\&#30740;&#31350;&#25152;&#36039;&#26009;\research\chip_specs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G:\&#25105;&#30340;&#38642;&#31471;&#30828;&#30879;\&#30740;&#31350;&#25152;&#36039;&#26009;\research\chip_specs.xlsx" TargetMode="Externa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G:\&#25105;&#30340;&#38642;&#31471;&#30828;&#30879;\&#30740;&#31350;&#25152;&#36039;&#26009;\research\chip_spec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5105;&#30340;&#38642;&#31471;&#30828;&#30879;\&#30740;&#31350;&#25152;&#36039;&#26009;\research\chip_spec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144144257452693E-2"/>
          <c:y val="5.7618676487982877E-2"/>
          <c:w val="0.92134667599778763"/>
          <c:h val="0.85925293399939395"/>
        </c:manualLayout>
      </c:layout>
      <c:surface3DChart>
        <c:wireframe val="0"/>
        <c:ser>
          <c:idx val="0"/>
          <c:order val="0"/>
          <c:spPr>
            <a:solidFill>
              <a:schemeClr val="accent1">
                <a:shade val="58000"/>
              </a:schemeClr>
            </a:solidFill>
            <a:ln/>
            <a:effectLst/>
            <a:sp3d/>
          </c:spPr>
          <c:cat>
            <c:numRef>
              <c:f>figures!$D$3:$D$22</c:f>
              <c:numCache>
                <c:formatCode>0.00_ </c:formatCode>
                <c:ptCount val="20"/>
                <c:pt idx="0">
                  <c:v>-3.7803696540795699</c:v>
                </c:pt>
                <c:pt idx="1">
                  <c:v>-3.3962363705646901</c:v>
                </c:pt>
                <c:pt idx="2">
                  <c:v>-3.0121030870498</c:v>
                </c:pt>
                <c:pt idx="3">
                  <c:v>-2.6279698035349202</c:v>
                </c:pt>
                <c:pt idx="4">
                  <c:v>-2.2438365200200301</c:v>
                </c:pt>
                <c:pt idx="5">
                  <c:v>-1.85970323650514</c:v>
                </c:pt>
                <c:pt idx="6">
                  <c:v>-1.4755699529902599</c:v>
                </c:pt>
                <c:pt idx="7">
                  <c:v>-1.0914366694753701</c:v>
                </c:pt>
                <c:pt idx="8">
                  <c:v>-0.70730338596049203</c:v>
                </c:pt>
                <c:pt idx="9">
                  <c:v>-0.32317010244560601</c:v>
                </c:pt>
                <c:pt idx="10">
                  <c:v>6.0963181069278699E-2</c:v>
                </c:pt>
                <c:pt idx="11">
                  <c:v>0.44509646458416402</c:v>
                </c:pt>
                <c:pt idx="12">
                  <c:v>0.82922974809905003</c:v>
                </c:pt>
                <c:pt idx="13">
                  <c:v>1.2133630316139301</c:v>
                </c:pt>
                <c:pt idx="14">
                  <c:v>1.59749631512882</c:v>
                </c:pt>
                <c:pt idx="15">
                  <c:v>1.9816295986437</c:v>
                </c:pt>
                <c:pt idx="16">
                  <c:v>2.3657628821585899</c:v>
                </c:pt>
                <c:pt idx="17">
                  <c:v>2.7498961656734702</c:v>
                </c:pt>
                <c:pt idx="18">
                  <c:v>3.1340294491883598</c:v>
                </c:pt>
                <c:pt idx="19">
                  <c:v>3.5181627327032401</c:v>
                </c:pt>
              </c:numCache>
            </c:numRef>
          </c:cat>
          <c:val>
            <c:numRef>
              <c:f>figures!$E$3:$E$22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7E-4B76-9DE0-2D60EAC44AE5}"/>
            </c:ext>
          </c:extLst>
        </c:ser>
        <c:ser>
          <c:idx val="1"/>
          <c:order val="1"/>
          <c:spPr>
            <a:solidFill>
              <a:schemeClr val="accent1">
                <a:shade val="86000"/>
              </a:schemeClr>
            </a:solidFill>
            <a:ln/>
            <a:effectLst/>
            <a:sp3d/>
          </c:spPr>
          <c:cat>
            <c:numRef>
              <c:f>figures!$D$3:$D$22</c:f>
              <c:numCache>
                <c:formatCode>0.00_ </c:formatCode>
                <c:ptCount val="20"/>
                <c:pt idx="0">
                  <c:v>-3.7803696540795699</c:v>
                </c:pt>
                <c:pt idx="1">
                  <c:v>-3.3962363705646901</c:v>
                </c:pt>
                <c:pt idx="2">
                  <c:v>-3.0121030870498</c:v>
                </c:pt>
                <c:pt idx="3">
                  <c:v>-2.6279698035349202</c:v>
                </c:pt>
                <c:pt idx="4">
                  <c:v>-2.2438365200200301</c:v>
                </c:pt>
                <c:pt idx="5">
                  <c:v>-1.85970323650514</c:v>
                </c:pt>
                <c:pt idx="6">
                  <c:v>-1.4755699529902599</c:v>
                </c:pt>
                <c:pt idx="7">
                  <c:v>-1.0914366694753701</c:v>
                </c:pt>
                <c:pt idx="8">
                  <c:v>-0.70730338596049203</c:v>
                </c:pt>
                <c:pt idx="9">
                  <c:v>-0.32317010244560601</c:v>
                </c:pt>
                <c:pt idx="10">
                  <c:v>6.0963181069278699E-2</c:v>
                </c:pt>
                <c:pt idx="11">
                  <c:v>0.44509646458416402</c:v>
                </c:pt>
                <c:pt idx="12">
                  <c:v>0.82922974809905003</c:v>
                </c:pt>
                <c:pt idx="13">
                  <c:v>1.2133630316139301</c:v>
                </c:pt>
                <c:pt idx="14">
                  <c:v>1.59749631512882</c:v>
                </c:pt>
                <c:pt idx="15">
                  <c:v>1.9816295986437</c:v>
                </c:pt>
                <c:pt idx="16">
                  <c:v>2.3657628821585899</c:v>
                </c:pt>
                <c:pt idx="17">
                  <c:v>2.7498961656734702</c:v>
                </c:pt>
                <c:pt idx="18">
                  <c:v>3.1340294491883598</c:v>
                </c:pt>
                <c:pt idx="19">
                  <c:v>3.5181627327032401</c:v>
                </c:pt>
              </c:numCache>
            </c:numRef>
          </c:cat>
          <c:val>
            <c:numRef>
              <c:f>figures!$F$3:$F$22</c:f>
              <c:numCache>
                <c:formatCode>General</c:formatCode>
                <c:ptCount val="20"/>
                <c:pt idx="0">
                  <c:v>4</c:v>
                </c:pt>
                <c:pt idx="1">
                  <c:v>14</c:v>
                </c:pt>
                <c:pt idx="2">
                  <c:v>34</c:v>
                </c:pt>
                <c:pt idx="3">
                  <c:v>91</c:v>
                </c:pt>
                <c:pt idx="4">
                  <c:v>206</c:v>
                </c:pt>
                <c:pt idx="5">
                  <c:v>426</c:v>
                </c:pt>
                <c:pt idx="6">
                  <c:v>667</c:v>
                </c:pt>
                <c:pt idx="7">
                  <c:v>1095</c:v>
                </c:pt>
                <c:pt idx="8">
                  <c:v>1334</c:v>
                </c:pt>
                <c:pt idx="9">
                  <c:v>1527</c:v>
                </c:pt>
                <c:pt idx="10">
                  <c:v>1436</c:v>
                </c:pt>
                <c:pt idx="11">
                  <c:v>1171</c:v>
                </c:pt>
                <c:pt idx="12">
                  <c:v>888</c:v>
                </c:pt>
                <c:pt idx="13">
                  <c:v>545</c:v>
                </c:pt>
                <c:pt idx="14">
                  <c:v>315</c:v>
                </c:pt>
                <c:pt idx="15">
                  <c:v>164</c:v>
                </c:pt>
                <c:pt idx="16">
                  <c:v>54</c:v>
                </c:pt>
                <c:pt idx="17">
                  <c:v>24</c:v>
                </c:pt>
                <c:pt idx="18">
                  <c:v>3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7E-4B76-9DE0-2D60EAC44AE5}"/>
            </c:ext>
          </c:extLst>
        </c:ser>
        <c:ser>
          <c:idx val="2"/>
          <c:order val="2"/>
          <c:spPr>
            <a:solidFill>
              <a:schemeClr val="accent1">
                <a:tint val="86000"/>
              </a:schemeClr>
            </a:solidFill>
            <a:ln/>
            <a:effectLst/>
            <a:sp3d/>
          </c:spPr>
          <c:cat>
            <c:numRef>
              <c:f>figures!$D$3:$D$22</c:f>
              <c:numCache>
                <c:formatCode>0.00_ </c:formatCode>
                <c:ptCount val="20"/>
                <c:pt idx="0">
                  <c:v>-3.7803696540795699</c:v>
                </c:pt>
                <c:pt idx="1">
                  <c:v>-3.3962363705646901</c:v>
                </c:pt>
                <c:pt idx="2">
                  <c:v>-3.0121030870498</c:v>
                </c:pt>
                <c:pt idx="3">
                  <c:v>-2.6279698035349202</c:v>
                </c:pt>
                <c:pt idx="4">
                  <c:v>-2.2438365200200301</c:v>
                </c:pt>
                <c:pt idx="5">
                  <c:v>-1.85970323650514</c:v>
                </c:pt>
                <c:pt idx="6">
                  <c:v>-1.4755699529902599</c:v>
                </c:pt>
                <c:pt idx="7">
                  <c:v>-1.0914366694753701</c:v>
                </c:pt>
                <c:pt idx="8">
                  <c:v>-0.70730338596049203</c:v>
                </c:pt>
                <c:pt idx="9">
                  <c:v>-0.32317010244560601</c:v>
                </c:pt>
                <c:pt idx="10">
                  <c:v>6.0963181069278699E-2</c:v>
                </c:pt>
                <c:pt idx="11">
                  <c:v>0.44509646458416402</c:v>
                </c:pt>
                <c:pt idx="12">
                  <c:v>0.82922974809905003</c:v>
                </c:pt>
                <c:pt idx="13">
                  <c:v>1.2133630316139301</c:v>
                </c:pt>
                <c:pt idx="14">
                  <c:v>1.59749631512882</c:v>
                </c:pt>
                <c:pt idx="15">
                  <c:v>1.9816295986437</c:v>
                </c:pt>
                <c:pt idx="16">
                  <c:v>2.3657628821585899</c:v>
                </c:pt>
                <c:pt idx="17">
                  <c:v>2.7498961656734702</c:v>
                </c:pt>
                <c:pt idx="18">
                  <c:v>3.1340294491883598</c:v>
                </c:pt>
                <c:pt idx="19">
                  <c:v>3.5181627327032401</c:v>
                </c:pt>
              </c:numCache>
            </c:numRef>
          </c:cat>
          <c:val>
            <c:numRef>
              <c:f>figures!$G$3:$G$22</c:f>
              <c:numCache>
                <c:formatCode>General</c:formatCode>
                <c:ptCount val="20"/>
                <c:pt idx="0">
                  <c:v>2</c:v>
                </c:pt>
                <c:pt idx="1">
                  <c:v>10</c:v>
                </c:pt>
                <c:pt idx="2">
                  <c:v>31</c:v>
                </c:pt>
                <c:pt idx="3">
                  <c:v>84</c:v>
                </c:pt>
                <c:pt idx="4">
                  <c:v>188</c:v>
                </c:pt>
                <c:pt idx="5">
                  <c:v>392</c:v>
                </c:pt>
                <c:pt idx="6">
                  <c:v>685</c:v>
                </c:pt>
                <c:pt idx="7">
                  <c:v>1038</c:v>
                </c:pt>
                <c:pt idx="8">
                  <c:v>1297</c:v>
                </c:pt>
                <c:pt idx="9">
                  <c:v>1540</c:v>
                </c:pt>
                <c:pt idx="10">
                  <c:v>1464</c:v>
                </c:pt>
                <c:pt idx="11">
                  <c:v>1238</c:v>
                </c:pt>
                <c:pt idx="12">
                  <c:v>890</c:v>
                </c:pt>
                <c:pt idx="13">
                  <c:v>569</c:v>
                </c:pt>
                <c:pt idx="14">
                  <c:v>328</c:v>
                </c:pt>
                <c:pt idx="15">
                  <c:v>142</c:v>
                </c:pt>
                <c:pt idx="16">
                  <c:v>68</c:v>
                </c:pt>
                <c:pt idx="17">
                  <c:v>23</c:v>
                </c:pt>
                <c:pt idx="18">
                  <c:v>7</c:v>
                </c:pt>
                <c:pt idx="1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F7E-4B76-9DE0-2D60EAC44AE5}"/>
            </c:ext>
          </c:extLst>
        </c:ser>
        <c:ser>
          <c:idx val="3"/>
          <c:order val="3"/>
          <c:spPr>
            <a:solidFill>
              <a:schemeClr val="accent1">
                <a:tint val="58000"/>
              </a:schemeClr>
            </a:solidFill>
            <a:ln/>
            <a:effectLst/>
            <a:sp3d/>
          </c:spPr>
          <c:cat>
            <c:numRef>
              <c:f>figures!$D$3:$D$22</c:f>
              <c:numCache>
                <c:formatCode>0.00_ </c:formatCode>
                <c:ptCount val="20"/>
                <c:pt idx="0">
                  <c:v>-3.7803696540795699</c:v>
                </c:pt>
                <c:pt idx="1">
                  <c:v>-3.3962363705646901</c:v>
                </c:pt>
                <c:pt idx="2">
                  <c:v>-3.0121030870498</c:v>
                </c:pt>
                <c:pt idx="3">
                  <c:v>-2.6279698035349202</c:v>
                </c:pt>
                <c:pt idx="4">
                  <c:v>-2.2438365200200301</c:v>
                </c:pt>
                <c:pt idx="5">
                  <c:v>-1.85970323650514</c:v>
                </c:pt>
                <c:pt idx="6">
                  <c:v>-1.4755699529902599</c:v>
                </c:pt>
                <c:pt idx="7">
                  <c:v>-1.0914366694753701</c:v>
                </c:pt>
                <c:pt idx="8">
                  <c:v>-0.70730338596049203</c:v>
                </c:pt>
                <c:pt idx="9">
                  <c:v>-0.32317010244560601</c:v>
                </c:pt>
                <c:pt idx="10">
                  <c:v>6.0963181069278699E-2</c:v>
                </c:pt>
                <c:pt idx="11">
                  <c:v>0.44509646458416402</c:v>
                </c:pt>
                <c:pt idx="12">
                  <c:v>0.82922974809905003</c:v>
                </c:pt>
                <c:pt idx="13">
                  <c:v>1.2133630316139301</c:v>
                </c:pt>
                <c:pt idx="14">
                  <c:v>1.59749631512882</c:v>
                </c:pt>
                <c:pt idx="15">
                  <c:v>1.9816295986437</c:v>
                </c:pt>
                <c:pt idx="16">
                  <c:v>2.3657628821585899</c:v>
                </c:pt>
                <c:pt idx="17">
                  <c:v>2.7498961656734702</c:v>
                </c:pt>
                <c:pt idx="18">
                  <c:v>3.1340294491883598</c:v>
                </c:pt>
                <c:pt idx="19">
                  <c:v>3.5181627327032401</c:v>
                </c:pt>
              </c:numCache>
            </c:numRef>
          </c:cat>
          <c:val>
            <c:numRef>
              <c:f>figures!$H$3:$H$22</c:f>
              <c:numCache>
                <c:formatCode>General</c:formatCode>
                <c:ptCount val="20"/>
                <c:pt idx="0">
                  <c:v>1</c:v>
                </c:pt>
                <c:pt idx="1">
                  <c:v>0</c:v>
                </c:pt>
                <c:pt idx="2">
                  <c:v>15</c:v>
                </c:pt>
                <c:pt idx="3">
                  <c:v>44</c:v>
                </c:pt>
                <c:pt idx="4">
                  <c:v>114</c:v>
                </c:pt>
                <c:pt idx="5">
                  <c:v>283</c:v>
                </c:pt>
                <c:pt idx="6">
                  <c:v>574</c:v>
                </c:pt>
                <c:pt idx="7">
                  <c:v>972</c:v>
                </c:pt>
                <c:pt idx="8">
                  <c:v>1371</c:v>
                </c:pt>
                <c:pt idx="9">
                  <c:v>1597</c:v>
                </c:pt>
                <c:pt idx="10">
                  <c:v>1607</c:v>
                </c:pt>
                <c:pt idx="11">
                  <c:v>1398</c:v>
                </c:pt>
                <c:pt idx="12">
                  <c:v>968</c:v>
                </c:pt>
                <c:pt idx="13">
                  <c:v>591</c:v>
                </c:pt>
                <c:pt idx="14">
                  <c:v>274</c:v>
                </c:pt>
                <c:pt idx="15">
                  <c:v>117</c:v>
                </c:pt>
                <c:pt idx="16">
                  <c:v>55</c:v>
                </c:pt>
                <c:pt idx="17">
                  <c:v>14</c:v>
                </c:pt>
                <c:pt idx="18">
                  <c:v>4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F7E-4B76-9DE0-2D60EAC44AE5}"/>
            </c:ext>
          </c:extLst>
        </c:ser>
        <c:bandFmts>
          <c:bandFmt>
            <c:idx val="0"/>
            <c:spPr>
              <a:solidFill>
                <a:schemeClr val="accent1">
                  <a:shade val="42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1">
                  <a:shade val="55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1">
                  <a:shade val="68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1">
                  <a:shade val="8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1">
                  <a:shade val="93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1">
                  <a:tint val="94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1">
                  <a:tint val="8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1">
                  <a:tint val="69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1">
                  <a:tint val="56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1">
                  <a:tint val="43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1">
                  <a:tint val="30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1">
                  <a:tint val="18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1">
                  <a:tint val="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1">
                  <a:tint val="92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1">
                  <a:tint val="80000"/>
                </a:schemeClr>
              </a:solidFill>
              <a:ln/>
              <a:effectLst/>
              <a:sp3d/>
            </c:spPr>
          </c:bandFmt>
        </c:bandFmts>
        <c:axId val="1035578256"/>
        <c:axId val="1035589904"/>
        <c:axId val="885159680"/>
      </c:surface3DChart>
      <c:catAx>
        <c:axId val="1035578256"/>
        <c:scaling>
          <c:orientation val="minMax"/>
        </c:scaling>
        <c:delete val="0"/>
        <c:axPos val="b"/>
        <c:numFmt formatCode="#,##0.00_ 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35589904"/>
        <c:crosses val="autoZero"/>
        <c:auto val="1"/>
        <c:lblAlgn val="ctr"/>
        <c:lblOffset val="100"/>
        <c:noMultiLvlLbl val="0"/>
      </c:catAx>
      <c:valAx>
        <c:axId val="10355899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35578256"/>
        <c:crosses val="autoZero"/>
        <c:crossBetween val="midCat"/>
      </c:valAx>
      <c:serAx>
        <c:axId val="885159680"/>
        <c:scaling>
          <c:orientation val="minMax"/>
        </c:scaling>
        <c:delete val="1"/>
        <c:axPos val="b"/>
        <c:majorTickMark val="out"/>
        <c:minorTickMark val="none"/>
        <c:tickLblPos val="nextTo"/>
        <c:crossAx val="1035589904"/>
        <c:crosses val="autoZero"/>
      </c:serAx>
    </c:plotArea>
    <c:plotVisOnly val="1"/>
    <c:dispBlanksAs val="zero"/>
    <c:showDLblsOverMax val="0"/>
  </c:chart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 dirty="0"/>
              <a:t>1-bit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worflow!$C$26:$C$29</c:f>
              <c:numCache>
                <c:formatCode>General</c:formatCode>
                <c:ptCount val="4"/>
                <c:pt idx="0">
                  <c:v>275456</c:v>
                </c:pt>
                <c:pt idx="1">
                  <c:v>464384</c:v>
                </c:pt>
                <c:pt idx="2">
                  <c:v>842240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8D-4469-BA45-7528F59844F3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worflow!$D$26:$D$29</c:f>
              <c:numCache>
                <c:formatCode>General</c:formatCode>
                <c:ptCount val="4"/>
                <c:pt idx="0">
                  <c:v>119808</c:v>
                </c:pt>
                <c:pt idx="1">
                  <c:v>239616</c:v>
                </c:pt>
                <c:pt idx="2">
                  <c:v>479232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8D-4469-BA45-7528F59844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 dirty="0"/>
              <a:t>4-2-bit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worflow!$C$30:$C$33</c:f>
              <c:numCache>
                <c:formatCode>General</c:formatCode>
                <c:ptCount val="4"/>
                <c:pt idx="0">
                  <c:v>694784</c:v>
                </c:pt>
                <c:pt idx="1">
                  <c:v>694784</c:v>
                </c:pt>
                <c:pt idx="2">
                  <c:v>842240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B5-47A6-8C7C-0F8B0A05DFD3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worflow!$D$30:$D$33</c:f>
              <c:numCache>
                <c:formatCode>General</c:formatCode>
                <c:ptCount val="4"/>
                <c:pt idx="0">
                  <c:v>958464</c:v>
                </c:pt>
                <c:pt idx="1">
                  <c:v>479232</c:v>
                </c:pt>
                <c:pt idx="2">
                  <c:v>479232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B5-47A6-8C7C-0F8B0A05DF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 dirty="0"/>
              <a:t>8-4-bit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worflow!$C$34:$C$37</c:f>
              <c:numCache>
                <c:formatCode>General</c:formatCode>
                <c:ptCount val="4"/>
                <c:pt idx="0">
                  <c:v>1303040</c:v>
                </c:pt>
                <c:pt idx="1">
                  <c:v>1303040</c:v>
                </c:pt>
                <c:pt idx="2">
                  <c:v>1303040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77-43BB-ADA8-D1B3935DB64D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worflow!$D$34:$D$37</c:f>
              <c:numCache>
                <c:formatCode>General</c:formatCode>
                <c:ptCount val="4"/>
                <c:pt idx="0">
                  <c:v>3833856</c:v>
                </c:pt>
                <c:pt idx="1">
                  <c:v>1916928</c:v>
                </c:pt>
                <c:pt idx="2">
                  <c:v>958464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77-43BB-ADA8-D1B3935DB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 dirty="0"/>
              <a:t>6-3-bit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worflow!$C$38:$C$41</c:f>
              <c:numCache>
                <c:formatCode>General</c:formatCode>
                <c:ptCount val="4"/>
                <c:pt idx="0">
                  <c:v>998912</c:v>
                </c:pt>
                <c:pt idx="1">
                  <c:v>1072640</c:v>
                </c:pt>
                <c:pt idx="2">
                  <c:v>1303040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76-44CE-B571-EBDCEA800A3C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worflow!$D$38:$D$41</c:f>
              <c:numCache>
                <c:formatCode>General</c:formatCode>
                <c:ptCount val="4"/>
                <c:pt idx="0">
                  <c:v>2156544</c:v>
                </c:pt>
                <c:pt idx="1">
                  <c:v>1437696</c:v>
                </c:pt>
                <c:pt idx="2">
                  <c:v>958464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76-44CE-B571-EBDCEA800A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 dirty="0" smtClean="0"/>
              <a:t>6-4-bit </a:t>
            </a:r>
            <a:endParaRPr lang="en-US" altLang="zh-TW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worflow!$C$42:$C$45</c:f>
              <c:numCache>
                <c:formatCode>General</c:formatCode>
                <c:ptCount val="4"/>
                <c:pt idx="0">
                  <c:v>1072640</c:v>
                </c:pt>
                <c:pt idx="1">
                  <c:v>1072640</c:v>
                </c:pt>
                <c:pt idx="2">
                  <c:v>1303040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BE-4280-AE23-687440C75B93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worflow!$D$42:$D$45</c:f>
              <c:numCache>
                <c:formatCode>General</c:formatCode>
                <c:ptCount val="4"/>
                <c:pt idx="0">
                  <c:v>2875392</c:v>
                </c:pt>
                <c:pt idx="1">
                  <c:v>1437696</c:v>
                </c:pt>
                <c:pt idx="2">
                  <c:v>958464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BE-4280-AE23-687440C75B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/>
              <a:t>Area</a:t>
            </a:r>
            <a:endParaRPr lang="zh-TW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power!$C$28:$D$28</c:f>
              <c:strCache>
                <c:ptCount val="2"/>
                <c:pt idx="0">
                  <c:v>global buffer only</c:v>
                </c:pt>
                <c:pt idx="1">
                  <c:v>buffer hierarchy</c:v>
                </c:pt>
              </c:strCache>
            </c:strRef>
          </c:cat>
          <c:val>
            <c:numRef>
              <c:f>power!$C$31:$D$31</c:f>
              <c:numCache>
                <c:formatCode>General</c:formatCode>
                <c:ptCount val="2"/>
                <c:pt idx="0">
                  <c:v>277550</c:v>
                </c:pt>
                <c:pt idx="1">
                  <c:v>330804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EE-4A18-B06D-5089AB8317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"/>
        <c:overlap val="-27"/>
        <c:axId val="991854848"/>
        <c:axId val="991856096"/>
      </c:barChart>
      <c:catAx>
        <c:axId val="9918548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zh-TW"/>
          </a:p>
        </c:txPr>
        <c:crossAx val="991856096"/>
        <c:crosses val="autoZero"/>
        <c:auto val="1"/>
        <c:lblAlgn val="ctr"/>
        <c:lblOffset val="100"/>
        <c:noMultiLvlLbl val="0"/>
      </c:catAx>
      <c:valAx>
        <c:axId val="991856096"/>
        <c:scaling>
          <c:orientation val="minMax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991854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/>
              <a:t>Power</a:t>
            </a:r>
            <a:endParaRPr lang="zh-TW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9"/>
        <c:overlap val="-27"/>
        <c:axId val="991854848"/>
        <c:axId val="991856096"/>
      </c:barChart>
      <c:catAx>
        <c:axId val="9918548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zh-TW"/>
          </a:p>
        </c:txPr>
        <c:crossAx val="991856096"/>
        <c:crosses val="autoZero"/>
        <c:auto val="1"/>
        <c:lblAlgn val="ctr"/>
        <c:lblOffset val="100"/>
        <c:noMultiLvlLbl val="0"/>
      </c:catAx>
      <c:valAx>
        <c:axId val="991856096"/>
        <c:scaling>
          <c:orientation val="minMax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991854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/>
              <a:t>Power</a:t>
            </a:r>
            <a:endParaRPr lang="zh-TW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power!$C$28:$D$28</c:f>
              <c:strCache>
                <c:ptCount val="2"/>
                <c:pt idx="0">
                  <c:v>global buffer only</c:v>
                </c:pt>
                <c:pt idx="1">
                  <c:v>buffer hierarchy</c:v>
                </c:pt>
              </c:strCache>
            </c:strRef>
          </c:cat>
          <c:val>
            <c:numRef>
              <c:f>power!$C$30:$D$30</c:f>
              <c:numCache>
                <c:formatCode>General</c:formatCode>
                <c:ptCount val="2"/>
                <c:pt idx="0">
                  <c:v>284050</c:v>
                </c:pt>
                <c:pt idx="1">
                  <c:v>247350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D3-4356-9B0C-7C5909C29F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"/>
        <c:overlap val="-27"/>
        <c:axId val="991854848"/>
        <c:axId val="991856096"/>
      </c:barChart>
      <c:catAx>
        <c:axId val="9918548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zh-TW"/>
          </a:p>
        </c:txPr>
        <c:crossAx val="991856096"/>
        <c:crosses val="autoZero"/>
        <c:auto val="1"/>
        <c:lblAlgn val="ctr"/>
        <c:lblOffset val="100"/>
        <c:noMultiLvlLbl val="0"/>
      </c:catAx>
      <c:valAx>
        <c:axId val="991856096"/>
        <c:scaling>
          <c:orientation val="minMax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991854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 dirty="0"/>
              <a:t>PE</a:t>
            </a:r>
            <a:r>
              <a:rPr lang="en-US" altLang="zh-TW" baseline="0" dirty="0"/>
              <a:t> column power 200MHz</a:t>
            </a:r>
            <a:endParaRPr lang="zh-TW" dirty="0"/>
          </a:p>
        </c:rich>
      </c:tx>
      <c:layout>
        <c:manualLayout>
          <c:xMode val="edge"/>
          <c:yMode val="edge"/>
          <c:x val="0.29598540145985403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power!$E$2:$I$2</c:f>
              <c:strCache>
                <c:ptCount val="5"/>
                <c:pt idx="0">
                  <c:v>8b</c:v>
                </c:pt>
                <c:pt idx="1">
                  <c:v>4b</c:v>
                </c:pt>
                <c:pt idx="2">
                  <c:v>2b</c:v>
                </c:pt>
                <c:pt idx="3">
                  <c:v>1b</c:v>
                </c:pt>
                <c:pt idx="4">
                  <c:v>XNOR</c:v>
                </c:pt>
              </c:strCache>
            </c:strRef>
          </c:cat>
          <c:val>
            <c:numRef>
              <c:f>power!$E$3:$I$3</c:f>
              <c:numCache>
                <c:formatCode>0.0000_);[Red]\(0.0000\)</c:formatCode>
                <c:ptCount val="5"/>
                <c:pt idx="0">
                  <c:v>4.2500000000000003E-2</c:v>
                </c:pt>
                <c:pt idx="1">
                  <c:v>3.7100000000000001E-2</c:v>
                </c:pt>
                <c:pt idx="2">
                  <c:v>3.4599999999999999E-2</c:v>
                </c:pt>
                <c:pt idx="3">
                  <c:v>3.3399999999999999E-2</c:v>
                </c:pt>
                <c:pt idx="4">
                  <c:v>3.5999999999999997E-2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FB-4E3A-B269-31D89D2AF0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7"/>
        <c:axId val="1072175712"/>
        <c:axId val="1072181536"/>
      </c:barChart>
      <c:catAx>
        <c:axId val="1072175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zh-TW"/>
          </a:p>
        </c:txPr>
        <c:crossAx val="1072181536"/>
        <c:crosses val="autoZero"/>
        <c:auto val="1"/>
        <c:lblAlgn val="ctr"/>
        <c:lblOffset val="100"/>
        <c:noMultiLvlLbl val="0"/>
      </c:catAx>
      <c:valAx>
        <c:axId val="107218153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r>
                  <a:rPr lang="en-US" altLang="zh-TW"/>
                  <a:t>Watt</a:t>
                </a:r>
                <a:endParaRPr lang="zh-TW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zh-TW"/>
            </a:p>
          </c:txPr>
        </c:title>
        <c:numFmt formatCode="0.0000_);[Red]\(0.0000\)" sourceLinked="1"/>
        <c:majorTickMark val="none"/>
        <c:minorTickMark val="none"/>
        <c:tickLblPos val="nextTo"/>
        <c:crossAx val="1072175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area!$C$5:$H$5</c:f>
              <c:strCache>
                <c:ptCount val="6"/>
                <c:pt idx="0">
                  <c:v>DPC</c:v>
                </c:pt>
                <c:pt idx="1">
                  <c:v>FS</c:v>
                </c:pt>
                <c:pt idx="2">
                  <c:v>MS</c:v>
                </c:pt>
                <c:pt idx="3">
                  <c:v>SS</c:v>
                </c:pt>
                <c:pt idx="4">
                  <c:v>PS</c:v>
                </c:pt>
                <c:pt idx="5">
                  <c:v>PAD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6A2-49B2-ACAE-1CDDCB8DC18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6A2-49B2-ACAE-1CDDCB8DC18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6A2-49B2-ACAE-1CDDCB8DC18B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6A2-49B2-ACAE-1CDDCB8DC18B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6A2-49B2-ACAE-1CDDCB8DC18B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96A2-49B2-ACAE-1CDDCB8DC18B}"/>
              </c:ext>
            </c:extLst>
          </c:dPt>
          <c:dLbls>
            <c:dLbl>
              <c:idx val="0"/>
              <c:layout>
                <c:manualLayout>
                  <c:x val="-0.12146693803847154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2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96A2-49B2-ACAE-1CDDCB8DC18B}"/>
                </c:ext>
              </c:extLst>
            </c:dLbl>
            <c:dLbl>
              <c:idx val="1"/>
              <c:layout>
                <c:manualLayout>
                  <c:x val="9.9042272554446031E-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4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96A2-49B2-ACAE-1CDDCB8DC18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6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96A2-49B2-ACAE-1CDDCB8DC18B}"/>
                </c:ext>
              </c:extLst>
            </c:dLbl>
            <c:dLbl>
              <c:idx val="3"/>
              <c:layout>
                <c:manualLayout>
                  <c:x val="0.1178522542277151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96A2-49B2-ACAE-1CDDCB8DC18B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96A2-49B2-ACAE-1CDDCB8DC18B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96A2-49B2-ACAE-1CDDCB8DC18B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area!$C$5:$H$5</c:f>
              <c:strCache>
                <c:ptCount val="6"/>
                <c:pt idx="0">
                  <c:v>DPC</c:v>
                </c:pt>
                <c:pt idx="1">
                  <c:v>FS</c:v>
                </c:pt>
                <c:pt idx="2">
                  <c:v>MS</c:v>
                </c:pt>
                <c:pt idx="3">
                  <c:v>SS</c:v>
                </c:pt>
                <c:pt idx="4">
                  <c:v>PS</c:v>
                </c:pt>
                <c:pt idx="5">
                  <c:v>PAD</c:v>
                </c:pt>
              </c:strCache>
            </c:strRef>
          </c:cat>
          <c:val>
            <c:numRef>
              <c:f>power!$R$5:$W$5</c:f>
              <c:numCache>
                <c:formatCode>General</c:formatCode>
                <c:ptCount val="6"/>
                <c:pt idx="0">
                  <c:v>2.5999999999999998E-4</c:v>
                </c:pt>
                <c:pt idx="1">
                  <c:v>9.0000000000000006E-5</c:v>
                </c:pt>
                <c:pt idx="2">
                  <c:v>1.37E-2</c:v>
                </c:pt>
                <c:pt idx="3">
                  <c:v>7.6800000000000002E-3</c:v>
                </c:pt>
                <c:pt idx="4">
                  <c:v>4.8000000000000001E-4</c:v>
                </c:pt>
                <c:pt idx="5">
                  <c:v>1.3625999999999999E-2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6A2-49B2-ACAE-1CDDCB8DC18B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2321216697227921E-2"/>
          <c:y val="9.4465148378191838E-2"/>
          <c:w val="0.94049844796797666"/>
          <c:h val="0.76730604326633078"/>
        </c:manualLayout>
      </c:layout>
      <c:surface3DChart>
        <c:wireframe val="0"/>
        <c:ser>
          <c:idx val="0"/>
          <c:order val="0"/>
          <c:spPr>
            <a:solidFill>
              <a:schemeClr val="accent2">
                <a:shade val="58000"/>
              </a:schemeClr>
            </a:solidFill>
            <a:ln/>
            <a:effectLst/>
            <a:sp3d/>
          </c:spPr>
          <c:cat>
            <c:numRef>
              <c:f>figures!$D$29:$D$48</c:f>
              <c:numCache>
                <c:formatCode>General</c:formatCode>
                <c:ptCount val="20"/>
                <c:pt idx="0">
                  <c:v>-138</c:v>
                </c:pt>
                <c:pt idx="1">
                  <c:v>-124.8</c:v>
                </c:pt>
                <c:pt idx="2">
                  <c:v>-111.6</c:v>
                </c:pt>
                <c:pt idx="3">
                  <c:v>-98.4</c:v>
                </c:pt>
                <c:pt idx="4">
                  <c:v>-85.2</c:v>
                </c:pt>
                <c:pt idx="5">
                  <c:v>-72</c:v>
                </c:pt>
                <c:pt idx="6">
                  <c:v>-58.8</c:v>
                </c:pt>
                <c:pt idx="7">
                  <c:v>-45.6</c:v>
                </c:pt>
                <c:pt idx="8">
                  <c:v>-32.4</c:v>
                </c:pt>
                <c:pt idx="9">
                  <c:v>-19.2</c:v>
                </c:pt>
                <c:pt idx="10">
                  <c:v>-6</c:v>
                </c:pt>
                <c:pt idx="11">
                  <c:v>7.1999000000000004</c:v>
                </c:pt>
                <c:pt idx="12">
                  <c:v>20.399000000000001</c:v>
                </c:pt>
                <c:pt idx="13">
                  <c:v>33.598999999999997</c:v>
                </c:pt>
                <c:pt idx="14">
                  <c:v>46.798999999999999</c:v>
                </c:pt>
                <c:pt idx="15">
                  <c:v>60</c:v>
                </c:pt>
                <c:pt idx="16">
                  <c:v>73.198999999999998</c:v>
                </c:pt>
                <c:pt idx="17">
                  <c:v>86.399000000000001</c:v>
                </c:pt>
                <c:pt idx="18">
                  <c:v>99.6</c:v>
                </c:pt>
                <c:pt idx="19">
                  <c:v>112.79</c:v>
                </c:pt>
              </c:numCache>
            </c:numRef>
          </c:cat>
          <c:val>
            <c:numRef>
              <c:f>figures!$E$29:$E$48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42-4840-9CD2-C992B00BA270}"/>
            </c:ext>
          </c:extLst>
        </c:ser>
        <c:ser>
          <c:idx val="1"/>
          <c:order val="1"/>
          <c:spPr>
            <a:solidFill>
              <a:schemeClr val="accent2">
                <a:shade val="86000"/>
              </a:schemeClr>
            </a:solidFill>
            <a:ln/>
            <a:effectLst/>
            <a:sp3d/>
          </c:spPr>
          <c:cat>
            <c:numRef>
              <c:f>figures!$D$29:$D$48</c:f>
              <c:numCache>
                <c:formatCode>General</c:formatCode>
                <c:ptCount val="20"/>
                <c:pt idx="0">
                  <c:v>-138</c:v>
                </c:pt>
                <c:pt idx="1">
                  <c:v>-124.8</c:v>
                </c:pt>
                <c:pt idx="2">
                  <c:v>-111.6</c:v>
                </c:pt>
                <c:pt idx="3">
                  <c:v>-98.4</c:v>
                </c:pt>
                <c:pt idx="4">
                  <c:v>-85.2</c:v>
                </c:pt>
                <c:pt idx="5">
                  <c:v>-72</c:v>
                </c:pt>
                <c:pt idx="6">
                  <c:v>-58.8</c:v>
                </c:pt>
                <c:pt idx="7">
                  <c:v>-45.6</c:v>
                </c:pt>
                <c:pt idx="8">
                  <c:v>-32.4</c:v>
                </c:pt>
                <c:pt idx="9">
                  <c:v>-19.2</c:v>
                </c:pt>
                <c:pt idx="10">
                  <c:v>-6</c:v>
                </c:pt>
                <c:pt idx="11">
                  <c:v>7.1999000000000004</c:v>
                </c:pt>
                <c:pt idx="12">
                  <c:v>20.399000000000001</c:v>
                </c:pt>
                <c:pt idx="13">
                  <c:v>33.598999999999997</c:v>
                </c:pt>
                <c:pt idx="14">
                  <c:v>46.798999999999999</c:v>
                </c:pt>
                <c:pt idx="15">
                  <c:v>60</c:v>
                </c:pt>
                <c:pt idx="16">
                  <c:v>73.198999999999998</c:v>
                </c:pt>
                <c:pt idx="17">
                  <c:v>86.399000000000001</c:v>
                </c:pt>
                <c:pt idx="18">
                  <c:v>99.6</c:v>
                </c:pt>
                <c:pt idx="19">
                  <c:v>112.79</c:v>
                </c:pt>
              </c:numCache>
            </c:numRef>
          </c:cat>
          <c:val>
            <c:numRef>
              <c:f>figures!$F$29:$F$48</c:f>
              <c:numCache>
                <c:formatCode>General</c:formatCode>
                <c:ptCount val="20"/>
                <c:pt idx="0">
                  <c:v>7</c:v>
                </c:pt>
                <c:pt idx="1">
                  <c:v>17</c:v>
                </c:pt>
                <c:pt idx="2">
                  <c:v>30</c:v>
                </c:pt>
                <c:pt idx="3">
                  <c:v>111</c:v>
                </c:pt>
                <c:pt idx="4">
                  <c:v>218</c:v>
                </c:pt>
                <c:pt idx="5">
                  <c:v>372</c:v>
                </c:pt>
                <c:pt idx="6">
                  <c:v>707</c:v>
                </c:pt>
                <c:pt idx="7">
                  <c:v>954</c:v>
                </c:pt>
                <c:pt idx="8">
                  <c:v>1321</c:v>
                </c:pt>
                <c:pt idx="9">
                  <c:v>1352</c:v>
                </c:pt>
                <c:pt idx="10">
                  <c:v>1362</c:v>
                </c:pt>
                <c:pt idx="11">
                  <c:v>1271</c:v>
                </c:pt>
                <c:pt idx="12">
                  <c:v>911</c:v>
                </c:pt>
                <c:pt idx="13">
                  <c:v>690</c:v>
                </c:pt>
                <c:pt idx="14">
                  <c:v>330</c:v>
                </c:pt>
                <c:pt idx="15">
                  <c:v>213</c:v>
                </c:pt>
                <c:pt idx="16">
                  <c:v>73</c:v>
                </c:pt>
                <c:pt idx="17">
                  <c:v>40</c:v>
                </c:pt>
                <c:pt idx="18">
                  <c:v>12</c:v>
                </c:pt>
                <c:pt idx="19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42-4840-9CD2-C992B00BA270}"/>
            </c:ext>
          </c:extLst>
        </c:ser>
        <c:ser>
          <c:idx val="2"/>
          <c:order val="2"/>
          <c:spPr>
            <a:solidFill>
              <a:schemeClr val="accent2">
                <a:tint val="86000"/>
              </a:schemeClr>
            </a:solidFill>
            <a:ln/>
            <a:effectLst/>
            <a:sp3d/>
          </c:spPr>
          <c:cat>
            <c:numRef>
              <c:f>figures!$D$29:$D$48</c:f>
              <c:numCache>
                <c:formatCode>General</c:formatCode>
                <c:ptCount val="20"/>
                <c:pt idx="0">
                  <c:v>-138</c:v>
                </c:pt>
                <c:pt idx="1">
                  <c:v>-124.8</c:v>
                </c:pt>
                <c:pt idx="2">
                  <c:v>-111.6</c:v>
                </c:pt>
                <c:pt idx="3">
                  <c:v>-98.4</c:v>
                </c:pt>
                <c:pt idx="4">
                  <c:v>-85.2</c:v>
                </c:pt>
                <c:pt idx="5">
                  <c:v>-72</c:v>
                </c:pt>
                <c:pt idx="6">
                  <c:v>-58.8</c:v>
                </c:pt>
                <c:pt idx="7">
                  <c:v>-45.6</c:v>
                </c:pt>
                <c:pt idx="8">
                  <c:v>-32.4</c:v>
                </c:pt>
                <c:pt idx="9">
                  <c:v>-19.2</c:v>
                </c:pt>
                <c:pt idx="10">
                  <c:v>-6</c:v>
                </c:pt>
                <c:pt idx="11">
                  <c:v>7.1999000000000004</c:v>
                </c:pt>
                <c:pt idx="12">
                  <c:v>20.399000000000001</c:v>
                </c:pt>
                <c:pt idx="13">
                  <c:v>33.598999999999997</c:v>
                </c:pt>
                <c:pt idx="14">
                  <c:v>46.798999999999999</c:v>
                </c:pt>
                <c:pt idx="15">
                  <c:v>60</c:v>
                </c:pt>
                <c:pt idx="16">
                  <c:v>73.198999999999998</c:v>
                </c:pt>
                <c:pt idx="17">
                  <c:v>86.399000000000001</c:v>
                </c:pt>
                <c:pt idx="18">
                  <c:v>99.6</c:v>
                </c:pt>
                <c:pt idx="19">
                  <c:v>112.79</c:v>
                </c:pt>
              </c:numCache>
            </c:numRef>
          </c:cat>
          <c:val>
            <c:numRef>
              <c:f>figures!$G$29:$G$48</c:f>
              <c:numCache>
                <c:formatCode>General</c:formatCode>
                <c:ptCount val="20"/>
                <c:pt idx="0">
                  <c:v>8</c:v>
                </c:pt>
                <c:pt idx="1">
                  <c:v>13</c:v>
                </c:pt>
                <c:pt idx="2">
                  <c:v>46</c:v>
                </c:pt>
                <c:pt idx="3">
                  <c:v>119</c:v>
                </c:pt>
                <c:pt idx="4">
                  <c:v>256</c:v>
                </c:pt>
                <c:pt idx="5">
                  <c:v>466</c:v>
                </c:pt>
                <c:pt idx="6">
                  <c:v>799</c:v>
                </c:pt>
                <c:pt idx="7">
                  <c:v>1182</c:v>
                </c:pt>
                <c:pt idx="8">
                  <c:v>1436</c:v>
                </c:pt>
                <c:pt idx="9">
                  <c:v>1511</c:v>
                </c:pt>
                <c:pt idx="10">
                  <c:v>1397</c:v>
                </c:pt>
                <c:pt idx="11">
                  <c:v>1116</c:v>
                </c:pt>
                <c:pt idx="12">
                  <c:v>748</c:v>
                </c:pt>
                <c:pt idx="13">
                  <c:v>471</c:v>
                </c:pt>
                <c:pt idx="14">
                  <c:v>244</c:v>
                </c:pt>
                <c:pt idx="15">
                  <c:v>121</c:v>
                </c:pt>
                <c:pt idx="16">
                  <c:v>38</c:v>
                </c:pt>
                <c:pt idx="17">
                  <c:v>19</c:v>
                </c:pt>
                <c:pt idx="18">
                  <c:v>7</c:v>
                </c:pt>
                <c:pt idx="1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42-4840-9CD2-C992B00BA270}"/>
            </c:ext>
          </c:extLst>
        </c:ser>
        <c:ser>
          <c:idx val="3"/>
          <c:order val="3"/>
          <c:spPr>
            <a:solidFill>
              <a:schemeClr val="accent2">
                <a:tint val="58000"/>
              </a:schemeClr>
            </a:solidFill>
            <a:ln/>
            <a:effectLst/>
            <a:sp3d/>
          </c:spPr>
          <c:cat>
            <c:numRef>
              <c:f>figures!$D$29:$D$48</c:f>
              <c:numCache>
                <c:formatCode>General</c:formatCode>
                <c:ptCount val="20"/>
                <c:pt idx="0">
                  <c:v>-138</c:v>
                </c:pt>
                <c:pt idx="1">
                  <c:v>-124.8</c:v>
                </c:pt>
                <c:pt idx="2">
                  <c:v>-111.6</c:v>
                </c:pt>
                <c:pt idx="3">
                  <c:v>-98.4</c:v>
                </c:pt>
                <c:pt idx="4">
                  <c:v>-85.2</c:v>
                </c:pt>
                <c:pt idx="5">
                  <c:v>-72</c:v>
                </c:pt>
                <c:pt idx="6">
                  <c:v>-58.8</c:v>
                </c:pt>
                <c:pt idx="7">
                  <c:v>-45.6</c:v>
                </c:pt>
                <c:pt idx="8">
                  <c:v>-32.4</c:v>
                </c:pt>
                <c:pt idx="9">
                  <c:v>-19.2</c:v>
                </c:pt>
                <c:pt idx="10">
                  <c:v>-6</c:v>
                </c:pt>
                <c:pt idx="11">
                  <c:v>7.1999000000000004</c:v>
                </c:pt>
                <c:pt idx="12">
                  <c:v>20.399000000000001</c:v>
                </c:pt>
                <c:pt idx="13">
                  <c:v>33.598999999999997</c:v>
                </c:pt>
                <c:pt idx="14">
                  <c:v>46.798999999999999</c:v>
                </c:pt>
                <c:pt idx="15">
                  <c:v>60</c:v>
                </c:pt>
                <c:pt idx="16">
                  <c:v>73.198999999999998</c:v>
                </c:pt>
                <c:pt idx="17">
                  <c:v>86.399000000000001</c:v>
                </c:pt>
                <c:pt idx="18">
                  <c:v>99.6</c:v>
                </c:pt>
                <c:pt idx="19">
                  <c:v>112.79</c:v>
                </c:pt>
              </c:numCache>
            </c:numRef>
          </c:cat>
          <c:val>
            <c:numRef>
              <c:f>figures!$H$29:$H$48</c:f>
              <c:numCache>
                <c:formatCode>General</c:formatCode>
                <c:ptCount val="20"/>
                <c:pt idx="0">
                  <c:v>1</c:v>
                </c:pt>
                <c:pt idx="1">
                  <c:v>8</c:v>
                </c:pt>
                <c:pt idx="2">
                  <c:v>18</c:v>
                </c:pt>
                <c:pt idx="3">
                  <c:v>43</c:v>
                </c:pt>
                <c:pt idx="4">
                  <c:v>122</c:v>
                </c:pt>
                <c:pt idx="5">
                  <c:v>237</c:v>
                </c:pt>
                <c:pt idx="6">
                  <c:v>495</c:v>
                </c:pt>
                <c:pt idx="7">
                  <c:v>789</c:v>
                </c:pt>
                <c:pt idx="8">
                  <c:v>1134</c:v>
                </c:pt>
                <c:pt idx="9">
                  <c:v>1380</c:v>
                </c:pt>
                <c:pt idx="10">
                  <c:v>1631</c:v>
                </c:pt>
                <c:pt idx="11">
                  <c:v>1414</c:v>
                </c:pt>
                <c:pt idx="12">
                  <c:v>1077</c:v>
                </c:pt>
                <c:pt idx="13">
                  <c:v>800</c:v>
                </c:pt>
                <c:pt idx="14">
                  <c:v>451</c:v>
                </c:pt>
                <c:pt idx="15">
                  <c:v>258</c:v>
                </c:pt>
                <c:pt idx="16">
                  <c:v>101</c:v>
                </c:pt>
                <c:pt idx="17">
                  <c:v>27</c:v>
                </c:pt>
                <c:pt idx="18">
                  <c:v>11</c:v>
                </c:pt>
                <c:pt idx="1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942-4840-9CD2-C992B00BA270}"/>
            </c:ext>
          </c:extLst>
        </c:ser>
        <c:bandFmts>
          <c:bandFmt>
            <c:idx val="0"/>
            <c:spPr>
              <a:solidFill>
                <a:schemeClr val="accent2">
                  <a:shade val="42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2">
                  <a:shade val="55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2">
                  <a:shade val="68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2">
                  <a:shade val="8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2">
                  <a:shade val="93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2">
                  <a:tint val="94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2">
                  <a:tint val="8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2">
                  <a:tint val="69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2">
                  <a:tint val="56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2">
                  <a:tint val="43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2">
                  <a:tint val="30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2">
                  <a:tint val="18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2">
                  <a:tint val="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2">
                  <a:tint val="92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2">
                  <a:tint val="80000"/>
                </a:schemeClr>
              </a:solidFill>
              <a:ln/>
              <a:effectLst/>
              <a:sp3d/>
            </c:spPr>
          </c:bandFmt>
        </c:bandFmts>
        <c:axId val="1065949168"/>
        <c:axId val="1065931696"/>
        <c:axId val="1059100128"/>
      </c:surface3DChart>
      <c:catAx>
        <c:axId val="1065949168"/>
        <c:scaling>
          <c:orientation val="minMax"/>
        </c:scaling>
        <c:delete val="0"/>
        <c:axPos val="b"/>
        <c:numFmt formatCode="#,##0_ 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65931696"/>
        <c:crosses val="autoZero"/>
        <c:auto val="1"/>
        <c:lblAlgn val="ctr"/>
        <c:lblOffset val="100"/>
        <c:noMultiLvlLbl val="0"/>
      </c:catAx>
      <c:valAx>
        <c:axId val="10659316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65949168"/>
        <c:crosses val="autoZero"/>
        <c:crossBetween val="midCat"/>
      </c:valAx>
      <c:serAx>
        <c:axId val="1059100128"/>
        <c:scaling>
          <c:orientation val="minMax"/>
        </c:scaling>
        <c:delete val="1"/>
        <c:axPos val="b"/>
        <c:majorTickMark val="out"/>
        <c:minorTickMark val="none"/>
        <c:tickLblPos val="nextTo"/>
        <c:crossAx val="1065931696"/>
        <c:crosses val="autoZero"/>
      </c:serAx>
    </c:plotArea>
    <c:plotVisOnly val="1"/>
    <c:dispBlanksAs val="zero"/>
    <c:showDLblsOverMax val="0"/>
  </c:chart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9CC-4342-BF89-E099E0EAAF5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9CC-4342-BF89-E099E0EAAF5C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9CC-4342-BF89-E099E0EAAF5C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9CC-4342-BF89-E099E0EAAF5C}"/>
              </c:ext>
            </c:extLst>
          </c:dPt>
          <c:dLbls>
            <c:dLbl>
              <c:idx val="0"/>
              <c:layout>
                <c:manualLayout>
                  <c:x val="-0.13976752849079591"/>
                  <c:y val="1.00250652944869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accent2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547854"/>
                        <a:gd name="adj2" fmla="val 51800"/>
                      </a:avLst>
                    </a:prstGeom>
                    <a:noFill/>
                    <a:ln>
                      <a:noFill/>
                    </a:ln>
                  </c15:spPr>
                  <c15:layout/>
                </c:ext>
                <c:ext xmlns:c16="http://schemas.microsoft.com/office/drawing/2014/chart" uri="{C3380CC4-5D6E-409C-BE32-E72D297353CC}">
                  <c16:uniqueId val="{00000001-39CC-4342-BF89-E099E0EAAF5C}"/>
                </c:ext>
              </c:extLst>
            </c:dLbl>
            <c:dLbl>
              <c:idx val="1"/>
              <c:layout>
                <c:manualLayout>
                  <c:x val="-2.9195296017286996E-3"/>
                  <c:y val="-1.557667147401737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accent4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3006023251102251"/>
                      <c:h val="0.1438546374860769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9CC-4342-BF89-E099E0EAAF5C}"/>
                </c:ext>
              </c:extLst>
            </c:dLbl>
            <c:dLbl>
              <c:idx val="2"/>
              <c:layout>
                <c:manualLayout>
                  <c:x val="8.697842565254596E-2"/>
                  <c:y val="0.1519486779806939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accent6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301822065046277"/>
                      <c:h val="0.1814036880662780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39CC-4342-BF89-E099E0EAAF5C}"/>
                </c:ext>
              </c:extLst>
            </c:dLbl>
            <c:dLbl>
              <c:idx val="3"/>
              <c:layout>
                <c:manualLayout>
                  <c:x val="-8.4063062741713476E-2"/>
                  <c:y val="-6.683376862991301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accent2">
                          <a:lumMod val="60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/>
                </c:ext>
                <c:ext xmlns:c16="http://schemas.microsoft.com/office/drawing/2014/chart" uri="{C3380CC4-5D6E-409C-BE32-E72D297353CC}">
                  <c16:uniqueId val="{00000007-39CC-4342-BF89-E099E0EAAF5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accent2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power!$E$28:$H$28</c:f>
              <c:strCache>
                <c:ptCount val="4"/>
                <c:pt idx="0">
                  <c:v>Input buffer</c:v>
                </c:pt>
                <c:pt idx="1">
                  <c:v>Weight buffer</c:v>
                </c:pt>
                <c:pt idx="2">
                  <c:v>global buffer</c:v>
                </c:pt>
                <c:pt idx="3">
                  <c:v>PE</c:v>
                </c:pt>
              </c:strCache>
            </c:strRef>
          </c:cat>
          <c:val>
            <c:numRef>
              <c:f>power!$E$29:$H$29</c:f>
              <c:numCache>
                <c:formatCode>General</c:formatCode>
                <c:ptCount val="4"/>
                <c:pt idx="0">
                  <c:v>7.7800000000000005E-4</c:v>
                </c:pt>
                <c:pt idx="1">
                  <c:v>6.38E-4</c:v>
                </c:pt>
                <c:pt idx="2">
                  <c:v>3.48E-3</c:v>
                </c:pt>
                <c:pt idx="3">
                  <c:v>3.7100000000000001E-2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9CC-4342-BF89-E099E0EAAF5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C55-4086-AA0E-08A9C2C28AA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C55-4086-AA0E-08A9C2C28AA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C55-4086-AA0E-08A9C2C28AA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C55-4086-AA0E-08A9C2C28AA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C55-4086-AA0E-08A9C2C28AA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9C55-4086-AA0E-08A9C2C28AA4}"/>
              </c:ext>
            </c:extLst>
          </c:dPt>
          <c:dLbls>
            <c:dLbl>
              <c:idx val="0"/>
              <c:layout>
                <c:manualLayout>
                  <c:x val="-0.1347410759175465"/>
                  <c:y val="-1.8722550600029403E-1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pPr>
                    <a:r>
                      <a:rPr lang="en-US" altLang="zh-TW"/>
                      <a:t>Control</a:t>
                    </a:r>
                    <a:r>
                      <a:rPr lang="en-US" altLang="zh-TW" baseline="0"/>
                      <a:t> 1.57%</a:t>
                    </a:r>
                    <a:endParaRPr lang="en-US" altLang="zh-TW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9C55-4086-AA0E-08A9C2C28AA4}"/>
                </c:ext>
              </c:extLst>
            </c:dLbl>
            <c:dLbl>
              <c:idx val="1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pPr>
                    <a:r>
                      <a:rPr lang="en-US" altLang="zh-TW"/>
                      <a:t>Fetch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9C55-4086-AA0E-08A9C2C28AA4}"/>
                </c:ext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pPr>
                    <a:r>
                      <a:rPr lang="en-US" altLang="zh-TW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MAT</a:t>
                    </a:r>
                  </a:p>
                  <a:p>
                    <a:pPr>
                      <a:defR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defRPr>
                    </a:pPr>
                    <a:r>
                      <a:rPr lang="en-US" altLang="zh-TW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25.83%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9C55-4086-AA0E-08A9C2C28AA4}"/>
                </c:ext>
              </c:extLst>
            </c:dLbl>
            <c:dLbl>
              <c:idx val="3"/>
              <c:layout>
                <c:manualLayout>
                  <c:x val="2.5074613225032423E-3"/>
                  <c:y val="-5.7279110994180621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pPr>
                    <a:r>
                      <a:rPr lang="en-US" altLang="zh-TW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t>Sum</a:t>
                    </a:r>
                    <a:r>
                      <a:rPr lang="en-US" altLang="zh-TW" baseline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t> and shift</a:t>
                    </a:r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r>
                      <a:rPr lang="en-US" altLang="zh-TW" baseline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t>6.88%</a:t>
                    </a:r>
                    <a:endParaRPr lang="en-US" altLang="zh-TW">
                      <a:solidFill>
                        <a:schemeClr val="accent4">
                          <a:lumMod val="75000"/>
                        </a:schemeClr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528588338222427"/>
                      <c:h val="0.135210819411296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9C55-4086-AA0E-08A9C2C28AA4}"/>
                </c:ext>
              </c:extLst>
            </c:dLbl>
            <c:dLbl>
              <c:idx val="4"/>
              <c:layout>
                <c:manualLayout>
                  <c:x val="1.832884969291159E-3"/>
                  <c:y val="1.8546470474006885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pPr>
                    <a:r>
                      <a:rPr lang="en-US" altLang="zh-TW"/>
                      <a:t>Propagate registers</a:t>
                    </a:r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r>
                      <a:rPr lang="en-US" altLang="zh-TW"/>
                      <a:t>3.97%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598342092861763"/>
                      <c:h val="0.1574860779634049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9C55-4086-AA0E-08A9C2C28AA4}"/>
                </c:ext>
              </c:extLst>
            </c:dLbl>
            <c:dLbl>
              <c:idx val="5"/>
              <c:layout>
                <c:manualLayout>
                  <c:x val="-3.9146738866564423E-3"/>
                  <c:y val="0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defRPr>
                    </a:pPr>
                    <a:r>
                      <a:rPr lang="en-US" altLang="zh-TW"/>
                      <a:t>Register files</a:t>
                    </a:r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r>
                      <a:rPr lang="en-US" altLang="zh-TW"/>
                      <a:t>61.66%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spc="0" baseline="0">
                      <a:solidFill>
                        <a:schemeClr val="accent1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9C55-4086-AA0E-08A9C2C28AA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area!$C$5:$H$5</c:f>
              <c:strCache>
                <c:ptCount val="6"/>
                <c:pt idx="0">
                  <c:v>DPC</c:v>
                </c:pt>
                <c:pt idx="1">
                  <c:v>FS</c:v>
                </c:pt>
                <c:pt idx="2">
                  <c:v>MS</c:v>
                </c:pt>
                <c:pt idx="3">
                  <c:v>SS</c:v>
                </c:pt>
                <c:pt idx="4">
                  <c:v>PS</c:v>
                </c:pt>
                <c:pt idx="5">
                  <c:v>PAD</c:v>
                </c:pt>
              </c:strCache>
            </c:strRef>
          </c:cat>
          <c:val>
            <c:numRef>
              <c:f>(area!$C$6:$G$6,area!$H$6)</c:f>
              <c:numCache>
                <c:formatCode>General</c:formatCode>
                <c:ptCount val="6"/>
                <c:pt idx="0">
                  <c:v>10276</c:v>
                </c:pt>
                <c:pt idx="1">
                  <c:v>560</c:v>
                </c:pt>
                <c:pt idx="2">
                  <c:v>169410</c:v>
                </c:pt>
                <c:pt idx="3">
                  <c:v>45144</c:v>
                </c:pt>
                <c:pt idx="4">
                  <c:v>26028</c:v>
                </c:pt>
                <c:pt idx="5">
                  <c:v>404363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C55-4086-AA0E-08A9C2C28AA4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131-46CB-80DA-479DDF51CC01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131-46CB-80DA-479DDF51CC01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131-46CB-80DA-479DDF51CC01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131-46CB-80DA-479DDF51CC01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0131-46CB-80DA-479DDF51CC0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accent6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0131-46CB-80DA-479DDF51CC01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accent5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0131-46CB-80DA-479DDF51CC01}"/>
                </c:ext>
              </c:extLst>
            </c:dLbl>
            <c:dLbl>
              <c:idx val="2"/>
              <c:layout>
                <c:manualLayout>
                  <c:x val="0"/>
                  <c:y val="1.047120418848167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accent4"/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/>
                </c:ext>
                <c:ext xmlns:c16="http://schemas.microsoft.com/office/drawing/2014/chart" uri="{C3380CC4-5D6E-409C-BE32-E72D297353CC}">
                  <c16:uniqueId val="{00000005-0131-46CB-80DA-479DDF51CC01}"/>
                </c:ext>
              </c:extLst>
            </c:dLbl>
            <c:dLbl>
              <c:idx val="3"/>
              <c:layout>
                <c:manualLayout>
                  <c:x val="-4.1699240778311497E-3"/>
                  <c:y val="-3.839441535776614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accent6">
                          <a:lumMod val="60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/>
                </c:ext>
                <c:ext xmlns:c16="http://schemas.microsoft.com/office/drawing/2014/chart" uri="{C3380CC4-5D6E-409C-BE32-E72D297353CC}">
                  <c16:uniqueId val="{00000007-0131-46CB-80DA-479DDF51CC01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accent5">
                          <a:lumMod val="60000"/>
                        </a:schemeClr>
                      </a:solidFill>
                      <a:latin typeface="Arial Black" panose="020B0A04020102020204" pitchFamily="34" charset="0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0131-46CB-80DA-479DDF51CC01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area!$N$5:$R$5</c:f>
              <c:strCache>
                <c:ptCount val="5"/>
                <c:pt idx="0">
                  <c:v>PE Logic</c:v>
                </c:pt>
                <c:pt idx="1">
                  <c:v>PAD</c:v>
                </c:pt>
                <c:pt idx="2">
                  <c:v>input buffer</c:v>
                </c:pt>
                <c:pt idx="3">
                  <c:v>weight buffer</c:v>
                </c:pt>
                <c:pt idx="4">
                  <c:v>global buffer</c:v>
                </c:pt>
              </c:strCache>
            </c:strRef>
          </c:cat>
          <c:val>
            <c:numRef>
              <c:f>area!$N$6:$R$6</c:f>
              <c:numCache>
                <c:formatCode>General</c:formatCode>
                <c:ptCount val="5"/>
                <c:pt idx="0">
                  <c:v>251418</c:v>
                </c:pt>
                <c:pt idx="1">
                  <c:v>404363</c:v>
                </c:pt>
                <c:pt idx="2">
                  <c:v>33943</c:v>
                </c:pt>
                <c:pt idx="3">
                  <c:v>28086</c:v>
                </c:pt>
                <c:pt idx="4">
                  <c:v>277550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131-46CB-80DA-479DDF51CC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surface3DChart>
        <c:wireframe val="0"/>
        <c:ser>
          <c:idx val="0"/>
          <c:order val="0"/>
          <c:spPr>
            <a:solidFill>
              <a:schemeClr val="accent4">
                <a:shade val="58000"/>
              </a:schemeClr>
            </a:solidFill>
            <a:ln/>
            <a:effectLst/>
            <a:sp3d/>
          </c:spPr>
          <c:cat>
            <c:numRef>
              <c:f>figures!$D$52:$D$71</c:f>
              <c:numCache>
                <c:formatCode>General</c:formatCode>
                <c:ptCount val="20"/>
                <c:pt idx="0">
                  <c:v>-3.96</c:v>
                </c:pt>
                <c:pt idx="1">
                  <c:v>-3.59</c:v>
                </c:pt>
                <c:pt idx="2">
                  <c:v>-3.23</c:v>
                </c:pt>
                <c:pt idx="3">
                  <c:v>-2.86</c:v>
                </c:pt>
                <c:pt idx="4">
                  <c:v>-2.5</c:v>
                </c:pt>
                <c:pt idx="5">
                  <c:v>-2.14</c:v>
                </c:pt>
                <c:pt idx="6">
                  <c:v>-1.77</c:v>
                </c:pt>
                <c:pt idx="7">
                  <c:v>-1.41</c:v>
                </c:pt>
                <c:pt idx="8">
                  <c:v>-1.04</c:v>
                </c:pt>
                <c:pt idx="9">
                  <c:v>-0.68</c:v>
                </c:pt>
                <c:pt idx="10">
                  <c:v>-0.32</c:v>
                </c:pt>
                <c:pt idx="11">
                  <c:v>4.2999999999999997E-2</c:v>
                </c:pt>
                <c:pt idx="12">
                  <c:v>0.40699999999999997</c:v>
                </c:pt>
                <c:pt idx="13">
                  <c:v>0.77200000000000002</c:v>
                </c:pt>
                <c:pt idx="14">
                  <c:v>1.1359999999999999</c:v>
                </c:pt>
                <c:pt idx="15">
                  <c:v>1.5</c:v>
                </c:pt>
                <c:pt idx="16">
                  <c:v>1.8640000000000001</c:v>
                </c:pt>
                <c:pt idx="17">
                  <c:v>2.2280000000000002</c:v>
                </c:pt>
                <c:pt idx="18">
                  <c:v>2.5920000000000001</c:v>
                </c:pt>
                <c:pt idx="19">
                  <c:v>2.9569999999999999</c:v>
                </c:pt>
              </c:numCache>
            </c:numRef>
          </c:cat>
          <c:val>
            <c:numRef>
              <c:f>figures!$E$52:$E$71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48-445F-8E84-20811EAB417E}"/>
            </c:ext>
          </c:extLst>
        </c:ser>
        <c:ser>
          <c:idx val="1"/>
          <c:order val="1"/>
          <c:spPr>
            <a:solidFill>
              <a:schemeClr val="accent4">
                <a:shade val="86000"/>
              </a:schemeClr>
            </a:solidFill>
            <a:ln/>
            <a:effectLst/>
            <a:sp3d/>
          </c:spPr>
          <c:cat>
            <c:numRef>
              <c:f>figures!$D$52:$D$71</c:f>
              <c:numCache>
                <c:formatCode>General</c:formatCode>
                <c:ptCount val="20"/>
                <c:pt idx="0">
                  <c:v>-3.96</c:v>
                </c:pt>
                <c:pt idx="1">
                  <c:v>-3.59</c:v>
                </c:pt>
                <c:pt idx="2">
                  <c:v>-3.23</c:v>
                </c:pt>
                <c:pt idx="3">
                  <c:v>-2.86</c:v>
                </c:pt>
                <c:pt idx="4">
                  <c:v>-2.5</c:v>
                </c:pt>
                <c:pt idx="5">
                  <c:v>-2.14</c:v>
                </c:pt>
                <c:pt idx="6">
                  <c:v>-1.77</c:v>
                </c:pt>
                <c:pt idx="7">
                  <c:v>-1.41</c:v>
                </c:pt>
                <c:pt idx="8">
                  <c:v>-1.04</c:v>
                </c:pt>
                <c:pt idx="9">
                  <c:v>-0.68</c:v>
                </c:pt>
                <c:pt idx="10">
                  <c:v>-0.32</c:v>
                </c:pt>
                <c:pt idx="11">
                  <c:v>4.2999999999999997E-2</c:v>
                </c:pt>
                <c:pt idx="12">
                  <c:v>0.40699999999999997</c:v>
                </c:pt>
                <c:pt idx="13">
                  <c:v>0.77200000000000002</c:v>
                </c:pt>
                <c:pt idx="14">
                  <c:v>1.1359999999999999</c:v>
                </c:pt>
                <c:pt idx="15">
                  <c:v>1.5</c:v>
                </c:pt>
                <c:pt idx="16">
                  <c:v>1.8640000000000001</c:v>
                </c:pt>
                <c:pt idx="17">
                  <c:v>2.2280000000000002</c:v>
                </c:pt>
                <c:pt idx="18">
                  <c:v>2.5920000000000001</c:v>
                </c:pt>
                <c:pt idx="19">
                  <c:v>2.9569999999999999</c:v>
                </c:pt>
              </c:numCache>
            </c:numRef>
          </c:cat>
          <c:val>
            <c:numRef>
              <c:f>figures!$F$52:$F$71</c:f>
              <c:numCache>
                <c:formatCode>General</c:formatCode>
                <c:ptCount val="20"/>
                <c:pt idx="0">
                  <c:v>4</c:v>
                </c:pt>
                <c:pt idx="1">
                  <c:v>6</c:v>
                </c:pt>
                <c:pt idx="2">
                  <c:v>18</c:v>
                </c:pt>
                <c:pt idx="3">
                  <c:v>48</c:v>
                </c:pt>
                <c:pt idx="4">
                  <c:v>126</c:v>
                </c:pt>
                <c:pt idx="5">
                  <c:v>299</c:v>
                </c:pt>
                <c:pt idx="6">
                  <c:v>392</c:v>
                </c:pt>
                <c:pt idx="7">
                  <c:v>748</c:v>
                </c:pt>
                <c:pt idx="8">
                  <c:v>1048</c:v>
                </c:pt>
                <c:pt idx="9">
                  <c:v>1387</c:v>
                </c:pt>
                <c:pt idx="10">
                  <c:v>1367</c:v>
                </c:pt>
                <c:pt idx="11">
                  <c:v>1352</c:v>
                </c:pt>
                <c:pt idx="12">
                  <c:v>1158</c:v>
                </c:pt>
                <c:pt idx="13">
                  <c:v>845</c:v>
                </c:pt>
                <c:pt idx="14">
                  <c:v>615</c:v>
                </c:pt>
                <c:pt idx="15">
                  <c:v>311</c:v>
                </c:pt>
                <c:pt idx="16">
                  <c:v>157</c:v>
                </c:pt>
                <c:pt idx="17">
                  <c:v>77</c:v>
                </c:pt>
                <c:pt idx="18">
                  <c:v>30</c:v>
                </c:pt>
                <c:pt idx="1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48-445F-8E84-20811EAB417E}"/>
            </c:ext>
          </c:extLst>
        </c:ser>
        <c:ser>
          <c:idx val="2"/>
          <c:order val="2"/>
          <c:spPr>
            <a:solidFill>
              <a:schemeClr val="accent4">
                <a:tint val="86000"/>
              </a:schemeClr>
            </a:solidFill>
            <a:ln/>
            <a:effectLst/>
            <a:sp3d/>
          </c:spPr>
          <c:cat>
            <c:numRef>
              <c:f>figures!$D$52:$D$71</c:f>
              <c:numCache>
                <c:formatCode>General</c:formatCode>
                <c:ptCount val="20"/>
                <c:pt idx="0">
                  <c:v>-3.96</c:v>
                </c:pt>
                <c:pt idx="1">
                  <c:v>-3.59</c:v>
                </c:pt>
                <c:pt idx="2">
                  <c:v>-3.23</c:v>
                </c:pt>
                <c:pt idx="3">
                  <c:v>-2.86</c:v>
                </c:pt>
                <c:pt idx="4">
                  <c:v>-2.5</c:v>
                </c:pt>
                <c:pt idx="5">
                  <c:v>-2.14</c:v>
                </c:pt>
                <c:pt idx="6">
                  <c:v>-1.77</c:v>
                </c:pt>
                <c:pt idx="7">
                  <c:v>-1.41</c:v>
                </c:pt>
                <c:pt idx="8">
                  <c:v>-1.04</c:v>
                </c:pt>
                <c:pt idx="9">
                  <c:v>-0.68</c:v>
                </c:pt>
                <c:pt idx="10">
                  <c:v>-0.32</c:v>
                </c:pt>
                <c:pt idx="11">
                  <c:v>4.2999999999999997E-2</c:v>
                </c:pt>
                <c:pt idx="12">
                  <c:v>0.40699999999999997</c:v>
                </c:pt>
                <c:pt idx="13">
                  <c:v>0.77200000000000002</c:v>
                </c:pt>
                <c:pt idx="14">
                  <c:v>1.1359999999999999</c:v>
                </c:pt>
                <c:pt idx="15">
                  <c:v>1.5</c:v>
                </c:pt>
                <c:pt idx="16">
                  <c:v>1.8640000000000001</c:v>
                </c:pt>
                <c:pt idx="17">
                  <c:v>2.2280000000000002</c:v>
                </c:pt>
                <c:pt idx="18">
                  <c:v>2.5920000000000001</c:v>
                </c:pt>
                <c:pt idx="19">
                  <c:v>2.9569999999999999</c:v>
                </c:pt>
              </c:numCache>
            </c:numRef>
          </c:cat>
          <c:val>
            <c:numRef>
              <c:f>figures!$G$52:$G$71</c:f>
              <c:numCache>
                <c:formatCode>General</c:formatCode>
                <c:ptCount val="20"/>
                <c:pt idx="0">
                  <c:v>2</c:v>
                </c:pt>
                <c:pt idx="1">
                  <c:v>15</c:v>
                </c:pt>
                <c:pt idx="2">
                  <c:v>43</c:v>
                </c:pt>
                <c:pt idx="3">
                  <c:v>97</c:v>
                </c:pt>
                <c:pt idx="4">
                  <c:v>240</c:v>
                </c:pt>
                <c:pt idx="5">
                  <c:v>461</c:v>
                </c:pt>
                <c:pt idx="6">
                  <c:v>801</c:v>
                </c:pt>
                <c:pt idx="7">
                  <c:v>1078</c:v>
                </c:pt>
                <c:pt idx="8">
                  <c:v>1471</c:v>
                </c:pt>
                <c:pt idx="9">
                  <c:v>1512</c:v>
                </c:pt>
                <c:pt idx="10">
                  <c:v>1477</c:v>
                </c:pt>
                <c:pt idx="11">
                  <c:v>1143</c:v>
                </c:pt>
                <c:pt idx="12">
                  <c:v>842</c:v>
                </c:pt>
                <c:pt idx="13">
                  <c:v>447</c:v>
                </c:pt>
                <c:pt idx="14">
                  <c:v>235</c:v>
                </c:pt>
                <c:pt idx="15">
                  <c:v>84</c:v>
                </c:pt>
                <c:pt idx="16">
                  <c:v>40</c:v>
                </c:pt>
                <c:pt idx="17">
                  <c:v>8</c:v>
                </c:pt>
                <c:pt idx="18">
                  <c:v>2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48-445F-8E84-20811EAB417E}"/>
            </c:ext>
          </c:extLst>
        </c:ser>
        <c:ser>
          <c:idx val="3"/>
          <c:order val="3"/>
          <c:spPr>
            <a:solidFill>
              <a:schemeClr val="accent4">
                <a:tint val="58000"/>
              </a:schemeClr>
            </a:solidFill>
            <a:ln/>
            <a:effectLst/>
            <a:sp3d/>
          </c:spPr>
          <c:cat>
            <c:numRef>
              <c:f>figures!$D$52:$D$71</c:f>
              <c:numCache>
                <c:formatCode>General</c:formatCode>
                <c:ptCount val="20"/>
                <c:pt idx="0">
                  <c:v>-3.96</c:v>
                </c:pt>
                <c:pt idx="1">
                  <c:v>-3.59</c:v>
                </c:pt>
                <c:pt idx="2">
                  <c:v>-3.23</c:v>
                </c:pt>
                <c:pt idx="3">
                  <c:v>-2.86</c:v>
                </c:pt>
                <c:pt idx="4">
                  <c:v>-2.5</c:v>
                </c:pt>
                <c:pt idx="5">
                  <c:v>-2.14</c:v>
                </c:pt>
                <c:pt idx="6">
                  <c:v>-1.77</c:v>
                </c:pt>
                <c:pt idx="7">
                  <c:v>-1.41</c:v>
                </c:pt>
                <c:pt idx="8">
                  <c:v>-1.04</c:v>
                </c:pt>
                <c:pt idx="9">
                  <c:v>-0.68</c:v>
                </c:pt>
                <c:pt idx="10">
                  <c:v>-0.32</c:v>
                </c:pt>
                <c:pt idx="11">
                  <c:v>4.2999999999999997E-2</c:v>
                </c:pt>
                <c:pt idx="12">
                  <c:v>0.40699999999999997</c:v>
                </c:pt>
                <c:pt idx="13">
                  <c:v>0.77200000000000002</c:v>
                </c:pt>
                <c:pt idx="14">
                  <c:v>1.1359999999999999</c:v>
                </c:pt>
                <c:pt idx="15">
                  <c:v>1.5</c:v>
                </c:pt>
                <c:pt idx="16">
                  <c:v>1.8640000000000001</c:v>
                </c:pt>
                <c:pt idx="17">
                  <c:v>2.2280000000000002</c:v>
                </c:pt>
                <c:pt idx="18">
                  <c:v>2.5920000000000001</c:v>
                </c:pt>
                <c:pt idx="19">
                  <c:v>2.9569999999999999</c:v>
                </c:pt>
              </c:numCache>
            </c:numRef>
          </c:cat>
          <c:val>
            <c:numRef>
              <c:f>figures!$H$52:$H$71</c:f>
              <c:numCache>
                <c:formatCode>General</c:formatCode>
                <c:ptCount val="20"/>
                <c:pt idx="0">
                  <c:v>2</c:v>
                </c:pt>
                <c:pt idx="1">
                  <c:v>1</c:v>
                </c:pt>
                <c:pt idx="2">
                  <c:v>8</c:v>
                </c:pt>
                <c:pt idx="3">
                  <c:v>55</c:v>
                </c:pt>
                <c:pt idx="4">
                  <c:v>104</c:v>
                </c:pt>
                <c:pt idx="5">
                  <c:v>213</c:v>
                </c:pt>
                <c:pt idx="6">
                  <c:v>436</c:v>
                </c:pt>
                <c:pt idx="7">
                  <c:v>667</c:v>
                </c:pt>
                <c:pt idx="8">
                  <c:v>998</c:v>
                </c:pt>
                <c:pt idx="9">
                  <c:v>1209</c:v>
                </c:pt>
                <c:pt idx="10">
                  <c:v>1489</c:v>
                </c:pt>
                <c:pt idx="11">
                  <c:v>1309</c:v>
                </c:pt>
                <c:pt idx="12">
                  <c:v>1281</c:v>
                </c:pt>
                <c:pt idx="13">
                  <c:v>920</c:v>
                </c:pt>
                <c:pt idx="14">
                  <c:v>606</c:v>
                </c:pt>
                <c:pt idx="15">
                  <c:v>363</c:v>
                </c:pt>
                <c:pt idx="16">
                  <c:v>188</c:v>
                </c:pt>
                <c:pt idx="17">
                  <c:v>93</c:v>
                </c:pt>
                <c:pt idx="18">
                  <c:v>46</c:v>
                </c:pt>
                <c:pt idx="1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B48-445F-8E84-20811EAB417E}"/>
            </c:ext>
          </c:extLst>
        </c:ser>
        <c:bandFmts>
          <c:bandFmt>
            <c:idx val="0"/>
            <c:spPr>
              <a:solidFill>
                <a:schemeClr val="accent4">
                  <a:shade val="44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4">
                  <a:shade val="58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4">
                  <a:shade val="72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4">
                  <a:shade val="86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4"/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4">
                  <a:tint val="86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4">
                  <a:tint val="72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4">
                  <a:tint val="58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4">
                  <a:tint val="44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4">
                  <a:tint val="30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4">
                  <a:tint val="16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4">
                  <a:tint val="2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4">
                  <a:tint val="88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4">
                  <a:tint val="74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4">
                  <a:tint val="60000"/>
                </a:schemeClr>
              </a:solidFill>
              <a:ln/>
              <a:effectLst/>
              <a:sp3d/>
            </c:spPr>
          </c:bandFmt>
        </c:bandFmts>
        <c:axId val="1068075296"/>
        <c:axId val="1068080704"/>
        <c:axId val="885930416"/>
      </c:surface3DChart>
      <c:catAx>
        <c:axId val="1068075296"/>
        <c:scaling>
          <c:orientation val="minMax"/>
        </c:scaling>
        <c:delete val="0"/>
        <c:axPos val="b"/>
        <c:numFmt formatCode="#,##0.00_ 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68080704"/>
        <c:crosses val="autoZero"/>
        <c:auto val="1"/>
        <c:lblAlgn val="ctr"/>
        <c:lblOffset val="100"/>
        <c:noMultiLvlLbl val="0"/>
      </c:catAx>
      <c:valAx>
        <c:axId val="1068080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68075296"/>
        <c:crosses val="autoZero"/>
        <c:crossBetween val="midCat"/>
      </c:valAx>
      <c:serAx>
        <c:axId val="885930416"/>
        <c:scaling>
          <c:orientation val="minMax"/>
        </c:scaling>
        <c:delete val="1"/>
        <c:axPos val="b"/>
        <c:majorTickMark val="out"/>
        <c:minorTickMark val="none"/>
        <c:tickLblPos val="nextTo"/>
        <c:crossAx val="1068080704"/>
        <c:crosses val="autoZero"/>
      </c:serAx>
    </c:plotArea>
    <c:plotVisOnly val="1"/>
    <c:dispBlanksAs val="zero"/>
    <c:showDLblsOverMax val="0"/>
  </c:chart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 dirty="0"/>
              <a:t>8-bit</a:t>
            </a:r>
            <a:r>
              <a:rPr lang="en-US" altLang="zh-TW" baseline="0" dirty="0"/>
              <a:t> data</a:t>
            </a:r>
            <a:endParaRPr lang="zh-TW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worflow!$C$1</c:f>
              <c:strCache>
                <c:ptCount val="1"/>
                <c:pt idx="0">
                  <c:v>off-chip access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0D-4474-9BA2-2124F899B59B}"/>
              </c:ext>
            </c:extLst>
          </c:dPt>
          <c:cat>
            <c:numRef>
              <c:f>worflow!$A$2:$A$5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</c:numCache>
            </c:numRef>
          </c:cat>
          <c:val>
            <c:numRef>
              <c:f>worflow!$C$2:$C$5</c:f>
              <c:numCache>
                <c:formatCode>General</c:formatCode>
                <c:ptCount val="4"/>
                <c:pt idx="0">
                  <c:v>2008064</c:v>
                </c:pt>
                <c:pt idx="1">
                  <c:v>1597952</c:v>
                </c:pt>
                <c:pt idx="2">
                  <c:v>1597952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90D-4474-9BA2-2124F899B59B}"/>
            </c:ext>
          </c:extLst>
        </c:ser>
        <c:ser>
          <c:idx val="1"/>
          <c:order val="1"/>
          <c:tx>
            <c:strRef>
              <c:f>worflow!$D$1</c:f>
              <c:strCache>
                <c:ptCount val="1"/>
                <c:pt idx="0">
                  <c:v>processing cycle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90D-4474-9BA2-2124F899B59B}"/>
              </c:ext>
            </c:extLst>
          </c:dPt>
          <c:cat>
            <c:numRef>
              <c:f>worflow!$A$2:$A$5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</c:numCache>
            </c:numRef>
          </c:cat>
          <c:val>
            <c:numRef>
              <c:f>worflow!$D$2:$D$5</c:f>
              <c:numCache>
                <c:formatCode>General</c:formatCode>
                <c:ptCount val="4"/>
                <c:pt idx="0">
                  <c:v>8626176</c:v>
                </c:pt>
                <c:pt idx="1">
                  <c:v>3833856</c:v>
                </c:pt>
                <c:pt idx="2">
                  <c:v>1916928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90D-4474-9BA2-2124F899B5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54928"/>
        <c:axId val="1201371984"/>
      </c:barChart>
      <c:catAx>
        <c:axId val="120135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zh-TW"/>
          </a:p>
        </c:txPr>
        <c:crossAx val="1201371984"/>
        <c:crosses val="autoZero"/>
        <c:auto val="1"/>
        <c:lblAlgn val="ctr"/>
        <c:lblOffset val="100"/>
        <c:noMultiLvlLbl val="0"/>
      </c:catAx>
      <c:valAx>
        <c:axId val="1201371984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54928"/>
        <c:crosses val="autoZero"/>
        <c:crossBetween val="between"/>
      </c:valAx>
      <c:spPr>
        <a:noFill/>
        <a:ln w="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 w="28575" cap="flat" cmpd="sng" algn="ctr">
      <a:noFill/>
      <a:round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 dirty="0"/>
              <a:t>7-bit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873-408E-9800-1B906C74CCF8}"/>
              </c:ext>
            </c:extLst>
          </c:dPt>
          <c:val>
            <c:numRef>
              <c:f>worflow!$C$6:$C$9</c:f>
              <c:numCache>
                <c:formatCode>General</c:formatCode>
                <c:ptCount val="4"/>
                <c:pt idx="0">
                  <c:v>1409024</c:v>
                </c:pt>
                <c:pt idx="1">
                  <c:v>1597952</c:v>
                </c:pt>
                <c:pt idx="2">
                  <c:v>1597952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873-408E-9800-1B906C74CCF8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2873-408E-9800-1B906C74CCF8}"/>
              </c:ext>
            </c:extLst>
          </c:dPt>
          <c:val>
            <c:numRef>
              <c:f>worflow!$D$6:$D$9</c:f>
              <c:numCache>
                <c:formatCode>General</c:formatCode>
                <c:ptCount val="4"/>
                <c:pt idx="0">
                  <c:v>5870592</c:v>
                </c:pt>
                <c:pt idx="1">
                  <c:v>3833856</c:v>
                </c:pt>
                <c:pt idx="2">
                  <c:v>1916928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873-408E-9800-1B906C74CC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 dirty="0"/>
              <a:t>6-bit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worflow!$C$10:$C$13</c:f>
              <c:numCache>
                <c:formatCode>General</c:formatCode>
                <c:ptCount val="4"/>
                <c:pt idx="0">
                  <c:v>1361792</c:v>
                </c:pt>
                <c:pt idx="1">
                  <c:v>1220096</c:v>
                </c:pt>
                <c:pt idx="2">
                  <c:v>1597952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A4-4F68-8DCF-B1B0F62AC0C3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worflow!$D$10:$D$13</c:f>
              <c:numCache>
                <c:formatCode>General</c:formatCode>
                <c:ptCount val="4"/>
                <c:pt idx="0">
                  <c:v>4852224</c:v>
                </c:pt>
                <c:pt idx="1">
                  <c:v>2156544</c:v>
                </c:pt>
                <c:pt idx="2">
                  <c:v>1916928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A4-4F68-8DCF-B1B0F62AC0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 dirty="0"/>
              <a:t>4-bit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worflow!$C$14:$C$17</c:f>
              <c:numCache>
                <c:formatCode>General</c:formatCode>
                <c:ptCount val="4"/>
                <c:pt idx="0">
                  <c:v>842240</c:v>
                </c:pt>
                <c:pt idx="1">
                  <c:v>842240</c:v>
                </c:pt>
                <c:pt idx="2">
                  <c:v>842240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DC-4EBD-9CAE-BDC12179ADD5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worflow!$D$14:$D$17</c:f>
              <c:numCache>
                <c:formatCode>General</c:formatCode>
                <c:ptCount val="4"/>
                <c:pt idx="0">
                  <c:v>1916928</c:v>
                </c:pt>
                <c:pt idx="1">
                  <c:v>958464</c:v>
                </c:pt>
                <c:pt idx="2">
                  <c:v>479232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DC-4EBD-9CAE-BDC12179AD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 dirty="0"/>
              <a:t>3-bit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worflow!$C$18:$C$21</c:f>
              <c:numCache>
                <c:formatCode>General</c:formatCode>
                <c:ptCount val="4"/>
                <c:pt idx="0">
                  <c:v>653312</c:v>
                </c:pt>
                <c:pt idx="1">
                  <c:v>842240</c:v>
                </c:pt>
                <c:pt idx="2">
                  <c:v>842240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AF-41B4-A75E-B8F870C486A2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worflow!$D$18:$D$21</c:f>
              <c:numCache>
                <c:formatCode>General</c:formatCode>
                <c:ptCount val="4"/>
                <c:pt idx="0">
                  <c:v>1078272</c:v>
                </c:pt>
                <c:pt idx="1">
                  <c:v>958464</c:v>
                </c:pt>
                <c:pt idx="2">
                  <c:v>479232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AF-41B4-A75E-B8F870C486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en-US" altLang="zh-TW" dirty="0"/>
              <a:t>2-bit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worflow!$C$22:$C$25</c:f>
              <c:numCache>
                <c:formatCode>General</c:formatCode>
                <c:ptCount val="4"/>
                <c:pt idx="0">
                  <c:v>464384</c:v>
                </c:pt>
                <c:pt idx="1">
                  <c:v>464384</c:v>
                </c:pt>
                <c:pt idx="2">
                  <c:v>842240</c:v>
                </c:pt>
                <c:pt idx="3">
                  <c:v>1597952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DA-4ECD-97B2-AA0E1F18834D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worflow!$D$22:$D$25</c:f>
              <c:numCache>
                <c:formatCode>General</c:formatCode>
                <c:ptCount val="4"/>
                <c:pt idx="0">
                  <c:v>479232</c:v>
                </c:pt>
                <c:pt idx="1">
                  <c:v>239616</c:v>
                </c:pt>
                <c:pt idx="2">
                  <c:v>479232</c:v>
                </c:pt>
                <c:pt idx="3">
                  <c:v>958464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DA-4ECD-97B2-AA0E1F188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201377808"/>
        <c:axId val="1201379472"/>
      </c:barChart>
      <c:catAx>
        <c:axId val="12013778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01379472"/>
        <c:crosses val="autoZero"/>
        <c:auto val="1"/>
        <c:lblAlgn val="ctr"/>
        <c:lblOffset val="100"/>
        <c:noMultiLvlLbl val="0"/>
      </c:catAx>
      <c:valAx>
        <c:axId val="1201379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0137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 Black" panose="020B0A04020102020204" pitchFamily="34" charset="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2F2FB-2F90-4609-B3B0-8527C334FB35}" type="datetimeFigureOut">
              <a:rPr lang="zh-TW" altLang="en-US" smtClean="0"/>
              <a:t>2019/7/19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5E92D-2495-4115-8DEE-E87124376B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0442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5E92D-2495-4115-8DEE-E87124376B6C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0947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60C6-9CB4-4843-AF78-19963421B587}" type="datetimeFigureOut">
              <a:rPr lang="zh-TW" altLang="en-US" smtClean="0"/>
              <a:t>2019/7/14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DCB8-6812-42BB-A8D6-1DF558B886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2852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60C6-9CB4-4843-AF78-19963421B587}" type="datetimeFigureOut">
              <a:rPr lang="zh-TW" altLang="en-US" smtClean="0"/>
              <a:t>2019/7/14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DCB8-6812-42BB-A8D6-1DF558B886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4338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60C6-9CB4-4843-AF78-19963421B587}" type="datetimeFigureOut">
              <a:rPr lang="zh-TW" altLang="en-US" smtClean="0"/>
              <a:t>2019/7/14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DCB8-6812-42BB-A8D6-1DF558B886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94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60C6-9CB4-4843-AF78-19963421B587}" type="datetimeFigureOut">
              <a:rPr lang="zh-TW" altLang="en-US" smtClean="0"/>
              <a:t>2019/7/14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DCB8-6812-42BB-A8D6-1DF558B886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255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60C6-9CB4-4843-AF78-19963421B587}" type="datetimeFigureOut">
              <a:rPr lang="zh-TW" altLang="en-US" smtClean="0"/>
              <a:t>2019/7/14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DCB8-6812-42BB-A8D6-1DF558B886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71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60C6-9CB4-4843-AF78-19963421B587}" type="datetimeFigureOut">
              <a:rPr lang="zh-TW" altLang="en-US" smtClean="0"/>
              <a:t>2019/7/14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DCB8-6812-42BB-A8D6-1DF558B886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54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60C6-9CB4-4843-AF78-19963421B587}" type="datetimeFigureOut">
              <a:rPr lang="zh-TW" altLang="en-US" smtClean="0"/>
              <a:t>2019/7/14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DCB8-6812-42BB-A8D6-1DF558B886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351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60C6-9CB4-4843-AF78-19963421B587}" type="datetimeFigureOut">
              <a:rPr lang="zh-TW" altLang="en-US" smtClean="0"/>
              <a:t>2019/7/14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DCB8-6812-42BB-A8D6-1DF558B886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1053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60C6-9CB4-4843-AF78-19963421B587}" type="datetimeFigureOut">
              <a:rPr lang="zh-TW" altLang="en-US" smtClean="0"/>
              <a:t>2019/7/14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DCB8-6812-42BB-A8D6-1DF558B886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901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60C6-9CB4-4843-AF78-19963421B587}" type="datetimeFigureOut">
              <a:rPr lang="zh-TW" altLang="en-US" smtClean="0"/>
              <a:t>2019/7/14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DCB8-6812-42BB-A8D6-1DF558B886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130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660C6-9CB4-4843-AF78-19963421B587}" type="datetimeFigureOut">
              <a:rPr lang="zh-TW" altLang="en-US" smtClean="0"/>
              <a:t>2019/7/14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DCB8-6812-42BB-A8D6-1DF558B886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862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660C6-9CB4-4843-AF78-19963421B587}" type="datetimeFigureOut">
              <a:rPr lang="zh-TW" altLang="en-US" smtClean="0"/>
              <a:t>2019/7/14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DDCB8-6812-42BB-A8D6-1DF558B886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364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chart" Target="../charts/chart5.xml"/><Relationship Id="rId7" Type="http://schemas.openxmlformats.org/officeDocument/2006/relationships/chart" Target="../charts/chart9.xml"/><Relationship Id="rId12" Type="http://schemas.openxmlformats.org/officeDocument/2006/relationships/chart" Target="../charts/chart14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8.xml"/><Relationship Id="rId11" Type="http://schemas.openxmlformats.org/officeDocument/2006/relationships/chart" Target="../charts/chart13.xml"/><Relationship Id="rId5" Type="http://schemas.openxmlformats.org/officeDocument/2006/relationships/chart" Target="../charts/chart7.xml"/><Relationship Id="rId10" Type="http://schemas.openxmlformats.org/officeDocument/2006/relationships/chart" Target="../charts/chart12.xml"/><Relationship Id="rId4" Type="http://schemas.openxmlformats.org/officeDocument/2006/relationships/chart" Target="../charts/chart6.xml"/><Relationship Id="rId9" Type="http://schemas.openxmlformats.org/officeDocument/2006/relationships/chart" Target="../charts/char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chart" Target="../charts/chart1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479" y="694591"/>
            <a:ext cx="6827848" cy="5501575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958361" y="-165697"/>
            <a:ext cx="6734908" cy="10097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570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圖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7487234"/>
              </p:ext>
            </p:extLst>
          </p:nvPr>
        </p:nvGraphicFramePr>
        <p:xfrm>
          <a:off x="-299257" y="1363286"/>
          <a:ext cx="6678726" cy="3085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圖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223911"/>
              </p:ext>
            </p:extLst>
          </p:nvPr>
        </p:nvGraphicFramePr>
        <p:xfrm>
          <a:off x="4588625" y="0"/>
          <a:ext cx="7235678" cy="4111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圖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0730534"/>
              </p:ext>
            </p:extLst>
          </p:nvPr>
        </p:nvGraphicFramePr>
        <p:xfrm>
          <a:off x="4297679" y="2268127"/>
          <a:ext cx="7623209" cy="4361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3040106" y="1598564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D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79895" y="71187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D</a:t>
            </a:r>
            <a:r>
              <a:rPr lang="en-US" altLang="zh-TW" baseline="-25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q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271336" y="2980000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D</a:t>
            </a:r>
            <a:r>
              <a:rPr lang="en-US" altLang="zh-TW" baseline="-25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r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圓形箭號 13"/>
          <p:cNvSpPr/>
          <p:nvPr/>
        </p:nvSpPr>
        <p:spPr>
          <a:xfrm rot="1574779">
            <a:off x="4056349" y="1639891"/>
            <a:ext cx="1635817" cy="1650845"/>
          </a:xfrm>
          <a:prstGeom prst="circularArrow">
            <a:avLst>
              <a:gd name="adj1" fmla="val 5673"/>
              <a:gd name="adj2" fmla="val 2094697"/>
              <a:gd name="adj3" fmla="val 15203867"/>
              <a:gd name="adj4" fmla="val 10737756"/>
              <a:gd name="adj5" fmla="val 9646"/>
            </a:avLst>
          </a:prstGeom>
          <a:solidFill>
            <a:srgbClr val="ED7D31">
              <a:alpha val="69804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圓形箭號 14"/>
          <p:cNvSpPr/>
          <p:nvPr/>
        </p:nvSpPr>
        <p:spPr>
          <a:xfrm rot="9831992">
            <a:off x="10042842" y="3045596"/>
            <a:ext cx="1635817" cy="1650845"/>
          </a:xfrm>
          <a:prstGeom prst="circularArrow">
            <a:avLst>
              <a:gd name="adj1" fmla="val 5673"/>
              <a:gd name="adj2" fmla="val 2094695"/>
              <a:gd name="adj3" fmla="val 15203867"/>
              <a:gd name="adj4" fmla="val 10737756"/>
              <a:gd name="adj5" fmla="val 9646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93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25" y="1195075"/>
            <a:ext cx="8230749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3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4826" y="18574"/>
            <a:ext cx="13441651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7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線接點 10"/>
          <p:cNvCxnSpPr>
            <a:endCxn id="14" idx="0"/>
          </p:cNvCxnSpPr>
          <p:nvPr/>
        </p:nvCxnSpPr>
        <p:spPr>
          <a:xfrm>
            <a:off x="6896356" y="1488385"/>
            <a:ext cx="1827107" cy="1698317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endCxn id="28" idx="3"/>
          </p:cNvCxnSpPr>
          <p:nvPr/>
        </p:nvCxnSpPr>
        <p:spPr>
          <a:xfrm flipV="1">
            <a:off x="5707936" y="2142168"/>
            <a:ext cx="4034802" cy="2967263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624906" y="2354269"/>
            <a:ext cx="2950461" cy="1191041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立方體 1"/>
          <p:cNvSpPr/>
          <p:nvPr/>
        </p:nvSpPr>
        <p:spPr>
          <a:xfrm>
            <a:off x="1720735" y="1928554"/>
            <a:ext cx="2593570" cy="2660072"/>
          </a:xfrm>
          <a:prstGeom prst="cube">
            <a:avLst>
              <a:gd name="adj" fmla="val 46774"/>
            </a:avLst>
          </a:prstGeom>
          <a:solidFill>
            <a:srgbClr val="B4C7E7">
              <a:alpha val="67059"/>
            </a:srgb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446415" y="3707477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H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394364" y="16653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W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077221" y="2205393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立方體 5"/>
          <p:cNvSpPr/>
          <p:nvPr/>
        </p:nvSpPr>
        <p:spPr>
          <a:xfrm>
            <a:off x="5362673" y="2475300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立方體 6"/>
          <p:cNvSpPr/>
          <p:nvPr/>
        </p:nvSpPr>
        <p:spPr>
          <a:xfrm>
            <a:off x="8144819" y="1926415"/>
            <a:ext cx="2593570" cy="2660072"/>
          </a:xfrm>
          <a:prstGeom prst="cube">
            <a:avLst>
              <a:gd name="adj" fmla="val 46774"/>
            </a:avLst>
          </a:prstGeom>
          <a:solidFill>
            <a:srgbClr val="F4B183">
              <a:alpha val="83922"/>
            </a:srgb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 flipV="1">
            <a:off x="2422187" y="3035781"/>
            <a:ext cx="3230468" cy="541713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立方體 13"/>
          <p:cNvSpPr/>
          <p:nvPr/>
        </p:nvSpPr>
        <p:spPr>
          <a:xfrm>
            <a:off x="8619963" y="3186702"/>
            <a:ext cx="166255" cy="162982"/>
          </a:xfrm>
          <a:prstGeom prst="cube">
            <a:avLst/>
          </a:prstGeom>
          <a:solidFill>
            <a:srgbClr val="ED7D31">
              <a:alpha val="81176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立方體 15"/>
          <p:cNvSpPr/>
          <p:nvPr/>
        </p:nvSpPr>
        <p:spPr>
          <a:xfrm>
            <a:off x="5362673" y="1985102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立方體 16"/>
          <p:cNvSpPr/>
          <p:nvPr/>
        </p:nvSpPr>
        <p:spPr>
          <a:xfrm>
            <a:off x="5362673" y="1462158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立方體 17"/>
          <p:cNvSpPr/>
          <p:nvPr/>
        </p:nvSpPr>
        <p:spPr>
          <a:xfrm>
            <a:off x="2045125" y="1985102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1">
              <a:lumMod val="20000"/>
              <a:lumOff val="80000"/>
              <a:alpha val="50196"/>
            </a:schemeClr>
          </a:solidFill>
          <a:ln w="6350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接點 19"/>
          <p:cNvCxnSpPr/>
          <p:nvPr/>
        </p:nvCxnSpPr>
        <p:spPr>
          <a:xfrm flipV="1">
            <a:off x="3343025" y="1462158"/>
            <a:ext cx="3232342" cy="517028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5692943" y="3052092"/>
            <a:ext cx="2988315" cy="269221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立方體 26"/>
          <p:cNvSpPr/>
          <p:nvPr/>
        </p:nvSpPr>
        <p:spPr>
          <a:xfrm>
            <a:off x="5362672" y="3554891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立方體 27"/>
          <p:cNvSpPr/>
          <p:nvPr/>
        </p:nvSpPr>
        <p:spPr>
          <a:xfrm>
            <a:off x="9679983" y="1979186"/>
            <a:ext cx="166255" cy="162982"/>
          </a:xfrm>
          <a:prstGeom prst="cube">
            <a:avLst/>
          </a:prstGeom>
          <a:solidFill>
            <a:srgbClr val="ED7D31">
              <a:alpha val="81176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/>
          <p:cNvCxnSpPr/>
          <p:nvPr/>
        </p:nvCxnSpPr>
        <p:spPr>
          <a:xfrm>
            <a:off x="2076923" y="3575857"/>
            <a:ext cx="3351288" cy="157325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endCxn id="28" idx="1"/>
          </p:cNvCxnSpPr>
          <p:nvPr/>
        </p:nvCxnSpPr>
        <p:spPr>
          <a:xfrm flipV="1">
            <a:off x="6718503" y="2019932"/>
            <a:ext cx="3024235" cy="1518953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8409875" y="2205393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7851990" y="3707477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9846238" y="1587861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F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385463" y="4485879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R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057048" y="4811647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S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4410531" y="3757411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右大括弧 45"/>
          <p:cNvSpPr/>
          <p:nvPr/>
        </p:nvSpPr>
        <p:spPr>
          <a:xfrm rot="10800000">
            <a:off x="4809640" y="2692901"/>
            <a:ext cx="510521" cy="2456206"/>
          </a:xfrm>
          <a:prstGeom prst="rightBrace">
            <a:avLst/>
          </a:prstGeom>
          <a:ln w="12700">
            <a:solidFill>
              <a:srgbClr val="3B3838">
                <a:alpha val="61961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849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接點 12"/>
          <p:cNvCxnSpPr>
            <a:endCxn id="12" idx="0"/>
          </p:cNvCxnSpPr>
          <p:nvPr/>
        </p:nvCxnSpPr>
        <p:spPr>
          <a:xfrm>
            <a:off x="6951130" y="1509894"/>
            <a:ext cx="2448003" cy="2782146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線接點 2"/>
          <p:cNvCxnSpPr>
            <a:endCxn id="20" idx="3"/>
          </p:cNvCxnSpPr>
          <p:nvPr/>
        </p:nvCxnSpPr>
        <p:spPr>
          <a:xfrm flipV="1">
            <a:off x="5692943" y="3339609"/>
            <a:ext cx="4844364" cy="1788905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/>
        </p:nvCxnSpPr>
        <p:spPr>
          <a:xfrm>
            <a:off x="4139369" y="2982521"/>
            <a:ext cx="2435998" cy="562789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立方體 4"/>
          <p:cNvSpPr/>
          <p:nvPr/>
        </p:nvSpPr>
        <p:spPr>
          <a:xfrm>
            <a:off x="1720735" y="1928554"/>
            <a:ext cx="2593570" cy="2660072"/>
          </a:xfrm>
          <a:prstGeom prst="cube">
            <a:avLst>
              <a:gd name="adj" fmla="val 46774"/>
            </a:avLst>
          </a:prstGeom>
          <a:solidFill>
            <a:srgbClr val="B4C7E7">
              <a:alpha val="67059"/>
            </a:srgb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446415" y="3707477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H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394364" y="16653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W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77221" y="2205393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立方體 8"/>
          <p:cNvSpPr/>
          <p:nvPr/>
        </p:nvSpPr>
        <p:spPr>
          <a:xfrm>
            <a:off x="5362673" y="2475300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立方體 9"/>
          <p:cNvSpPr/>
          <p:nvPr/>
        </p:nvSpPr>
        <p:spPr>
          <a:xfrm>
            <a:off x="8144819" y="1926415"/>
            <a:ext cx="2593570" cy="2660072"/>
          </a:xfrm>
          <a:prstGeom prst="cube">
            <a:avLst>
              <a:gd name="adj" fmla="val 46774"/>
            </a:avLst>
          </a:prstGeom>
          <a:solidFill>
            <a:srgbClr val="F4B183">
              <a:alpha val="83922"/>
            </a:srgb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2565904" y="3035782"/>
            <a:ext cx="3086751" cy="1146016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立方體 11"/>
          <p:cNvSpPr/>
          <p:nvPr/>
        </p:nvSpPr>
        <p:spPr>
          <a:xfrm>
            <a:off x="9295633" y="4292040"/>
            <a:ext cx="166255" cy="162982"/>
          </a:xfrm>
          <a:prstGeom prst="cube">
            <a:avLst/>
          </a:prstGeom>
          <a:solidFill>
            <a:srgbClr val="ED7D31">
              <a:alpha val="81176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立方體 13"/>
          <p:cNvSpPr/>
          <p:nvPr/>
        </p:nvSpPr>
        <p:spPr>
          <a:xfrm>
            <a:off x="5362673" y="1985102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立方體 14"/>
          <p:cNvSpPr/>
          <p:nvPr/>
        </p:nvSpPr>
        <p:spPr>
          <a:xfrm>
            <a:off x="5362673" y="1462158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立方體 15"/>
          <p:cNvSpPr/>
          <p:nvPr/>
        </p:nvSpPr>
        <p:spPr>
          <a:xfrm>
            <a:off x="2565904" y="2942895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1">
              <a:lumMod val="20000"/>
              <a:lumOff val="80000"/>
              <a:alpha val="50196"/>
            </a:schemeClr>
          </a:solidFill>
          <a:ln w="6350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/>
          <p:cNvCxnSpPr/>
          <p:nvPr/>
        </p:nvCxnSpPr>
        <p:spPr>
          <a:xfrm flipV="1">
            <a:off x="3784214" y="1462158"/>
            <a:ext cx="2791153" cy="1480736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endCxn id="12" idx="2"/>
          </p:cNvCxnSpPr>
          <p:nvPr/>
        </p:nvCxnSpPr>
        <p:spPr>
          <a:xfrm>
            <a:off x="5692943" y="3052092"/>
            <a:ext cx="3602690" cy="1341812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立方體 18"/>
          <p:cNvSpPr/>
          <p:nvPr/>
        </p:nvSpPr>
        <p:spPr>
          <a:xfrm>
            <a:off x="5362672" y="3554891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立方體 19"/>
          <p:cNvSpPr/>
          <p:nvPr/>
        </p:nvSpPr>
        <p:spPr>
          <a:xfrm>
            <a:off x="10474552" y="3176627"/>
            <a:ext cx="166255" cy="162982"/>
          </a:xfrm>
          <a:prstGeom prst="cube">
            <a:avLst/>
          </a:prstGeom>
          <a:solidFill>
            <a:srgbClr val="ED7D31">
              <a:alpha val="81176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/>
          <p:cNvCxnSpPr/>
          <p:nvPr/>
        </p:nvCxnSpPr>
        <p:spPr>
          <a:xfrm>
            <a:off x="2638662" y="4540757"/>
            <a:ext cx="2789549" cy="60835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endCxn id="20" idx="1"/>
          </p:cNvCxnSpPr>
          <p:nvPr/>
        </p:nvCxnSpPr>
        <p:spPr>
          <a:xfrm flipV="1">
            <a:off x="6958928" y="3217373"/>
            <a:ext cx="3578379" cy="361178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8409875" y="2205393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51990" y="3707477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E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846238" y="1587861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F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385463" y="4485879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R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057048" y="4811647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S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410531" y="3757411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右大括弧 37"/>
          <p:cNvSpPr/>
          <p:nvPr/>
        </p:nvSpPr>
        <p:spPr>
          <a:xfrm rot="10800000">
            <a:off x="4809640" y="2692901"/>
            <a:ext cx="510521" cy="2456206"/>
          </a:xfrm>
          <a:prstGeom prst="rightBrace">
            <a:avLst/>
          </a:prstGeom>
          <a:ln w="12700">
            <a:solidFill>
              <a:srgbClr val="3B3838">
                <a:alpha val="61961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277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120" y="3556964"/>
            <a:ext cx="5850226" cy="266008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120" y="693056"/>
            <a:ext cx="5637604" cy="2597952"/>
          </a:xfrm>
          <a:prstGeom prst="rect">
            <a:avLst/>
          </a:prstGeom>
        </p:spPr>
      </p:pic>
      <p:grpSp>
        <p:nvGrpSpPr>
          <p:cNvPr id="12" name="群組 11"/>
          <p:cNvGrpSpPr/>
          <p:nvPr/>
        </p:nvGrpSpPr>
        <p:grpSpPr>
          <a:xfrm>
            <a:off x="2917617" y="445942"/>
            <a:ext cx="5254166" cy="338554"/>
            <a:chOff x="531054" y="1914195"/>
            <a:chExt cx="5254166" cy="338554"/>
          </a:xfrm>
        </p:grpSpPr>
        <p:sp>
          <p:nvSpPr>
            <p:cNvPr id="7" name="文字方塊 6"/>
            <p:cNvSpPr txBox="1"/>
            <p:nvPr/>
          </p:nvSpPr>
          <p:spPr>
            <a:xfrm>
              <a:off x="531054" y="1914195"/>
              <a:ext cx="15504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bg2">
                      <a:lumMod val="50000"/>
                    </a:schemeClr>
                  </a:solidFill>
                  <a:latin typeface="Arial Black" panose="020B0A04020102020204" pitchFamily="34" charset="0"/>
                </a:rPr>
                <a:t>Input tensor</a:t>
              </a:r>
              <a:endParaRPr lang="zh-TW" altLang="en-US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367787" y="1914195"/>
              <a:ext cx="1507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bg2">
                      <a:lumMod val="50000"/>
                    </a:schemeClr>
                  </a:solidFill>
                  <a:latin typeface="Arial Black" panose="020B0A04020102020204" pitchFamily="34" charset="0"/>
                </a:rPr>
                <a:t>filter tensor</a:t>
              </a:r>
              <a:endParaRPr lang="zh-TW" altLang="en-US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087319" y="1914195"/>
              <a:ext cx="1697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bg2">
                      <a:lumMod val="50000"/>
                    </a:schemeClr>
                  </a:solidFill>
                  <a:latin typeface="Arial Black" panose="020B0A04020102020204" pitchFamily="34" charset="0"/>
                </a:rPr>
                <a:t>output tensor</a:t>
              </a:r>
              <a:endParaRPr lang="zh-TW" altLang="en-US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5349816" y="3204861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</a:rPr>
              <a:t>(a)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345007" y="6144452"/>
            <a:ext cx="417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</a:rPr>
              <a:t>(b)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63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464" y="249166"/>
            <a:ext cx="5553209" cy="603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8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立方體 28"/>
          <p:cNvSpPr/>
          <p:nvPr/>
        </p:nvSpPr>
        <p:spPr>
          <a:xfrm>
            <a:off x="7764056" y="2535440"/>
            <a:ext cx="2593570" cy="2660072"/>
          </a:xfrm>
          <a:prstGeom prst="cube">
            <a:avLst>
              <a:gd name="adj" fmla="val 46774"/>
            </a:avLst>
          </a:prstGeom>
          <a:solidFill>
            <a:srgbClr val="F4B183">
              <a:alpha val="83922"/>
            </a:srgb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立方體 5"/>
          <p:cNvSpPr/>
          <p:nvPr/>
        </p:nvSpPr>
        <p:spPr>
          <a:xfrm>
            <a:off x="1720734" y="2546718"/>
            <a:ext cx="2593570" cy="2660072"/>
          </a:xfrm>
          <a:prstGeom prst="cube">
            <a:avLst>
              <a:gd name="adj" fmla="val 46774"/>
            </a:avLst>
          </a:prstGeom>
          <a:solidFill>
            <a:srgbClr val="B4C7E7">
              <a:alpha val="67059"/>
            </a:srgb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立方體 10"/>
          <p:cNvSpPr/>
          <p:nvPr/>
        </p:nvSpPr>
        <p:spPr>
          <a:xfrm>
            <a:off x="7779048" y="918933"/>
            <a:ext cx="2593570" cy="2660072"/>
          </a:xfrm>
          <a:prstGeom prst="cube">
            <a:avLst>
              <a:gd name="adj" fmla="val 46774"/>
            </a:avLst>
          </a:prstGeom>
          <a:solidFill>
            <a:srgbClr val="F4B183">
              <a:alpha val="83922"/>
            </a:srgb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立方體 13"/>
          <p:cNvSpPr/>
          <p:nvPr/>
        </p:nvSpPr>
        <p:spPr>
          <a:xfrm>
            <a:off x="5362673" y="1985102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立方體 27"/>
          <p:cNvSpPr/>
          <p:nvPr/>
        </p:nvSpPr>
        <p:spPr>
          <a:xfrm>
            <a:off x="1705742" y="918933"/>
            <a:ext cx="2593570" cy="2660072"/>
          </a:xfrm>
          <a:prstGeom prst="cube">
            <a:avLst>
              <a:gd name="adj" fmla="val 46774"/>
            </a:avLst>
          </a:prstGeom>
          <a:solidFill>
            <a:srgbClr val="B4C7E7">
              <a:alpha val="67059"/>
            </a:srgb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/>
          <p:cNvCxnSpPr/>
          <p:nvPr/>
        </p:nvCxnSpPr>
        <p:spPr>
          <a:xfrm>
            <a:off x="1820487" y="2546716"/>
            <a:ext cx="3557178" cy="1012009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endCxn id="14" idx="0"/>
          </p:cNvCxnSpPr>
          <p:nvPr/>
        </p:nvCxnSpPr>
        <p:spPr>
          <a:xfrm>
            <a:off x="3539207" y="946013"/>
            <a:ext cx="3221977" cy="1039089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立方體 31"/>
          <p:cNvSpPr/>
          <p:nvPr/>
        </p:nvSpPr>
        <p:spPr>
          <a:xfrm>
            <a:off x="1705742" y="946014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1">
              <a:lumMod val="20000"/>
              <a:lumOff val="80000"/>
              <a:alpha val="50196"/>
            </a:schemeClr>
          </a:solidFill>
          <a:ln w="6350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立方體 32"/>
          <p:cNvSpPr/>
          <p:nvPr/>
        </p:nvSpPr>
        <p:spPr>
          <a:xfrm>
            <a:off x="1965742" y="946013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1">
              <a:lumMod val="20000"/>
              <a:lumOff val="80000"/>
              <a:alpha val="50196"/>
            </a:schemeClr>
          </a:solidFill>
          <a:ln w="6350">
            <a:solidFill>
              <a:schemeClr val="bg2">
                <a:lumMod val="50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立方體 33"/>
          <p:cNvSpPr/>
          <p:nvPr/>
        </p:nvSpPr>
        <p:spPr>
          <a:xfrm>
            <a:off x="7779048" y="2121035"/>
            <a:ext cx="166255" cy="162982"/>
          </a:xfrm>
          <a:prstGeom prst="cube">
            <a:avLst/>
          </a:prstGeom>
          <a:solidFill>
            <a:srgbClr val="ED7D31">
              <a:alpha val="81176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立方體 34"/>
          <p:cNvSpPr/>
          <p:nvPr/>
        </p:nvSpPr>
        <p:spPr>
          <a:xfrm>
            <a:off x="7914707" y="2121035"/>
            <a:ext cx="166255" cy="162982"/>
          </a:xfrm>
          <a:prstGeom prst="cube">
            <a:avLst/>
          </a:prstGeom>
          <a:solidFill>
            <a:srgbClr val="ED7D31">
              <a:alpha val="81176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接點 39"/>
          <p:cNvCxnSpPr>
            <a:endCxn id="35" idx="0"/>
          </p:cNvCxnSpPr>
          <p:nvPr/>
        </p:nvCxnSpPr>
        <p:spPr>
          <a:xfrm>
            <a:off x="6923189" y="1975655"/>
            <a:ext cx="1095018" cy="14538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V="1">
            <a:off x="5719156" y="2284017"/>
            <a:ext cx="2361806" cy="1294988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743531" y="3518717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B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1665145" y="1563547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U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右大括弧 47"/>
          <p:cNvSpPr/>
          <p:nvPr/>
        </p:nvSpPr>
        <p:spPr>
          <a:xfrm rot="16200000">
            <a:off x="1812974" y="1845430"/>
            <a:ext cx="60530" cy="245010"/>
          </a:xfrm>
          <a:prstGeom prst="rightBrace">
            <a:avLst/>
          </a:prstGeom>
          <a:ln w="12700">
            <a:solidFill>
              <a:srgbClr val="3B3838">
                <a:alpha val="54902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右大括弧 48"/>
          <p:cNvSpPr/>
          <p:nvPr/>
        </p:nvSpPr>
        <p:spPr>
          <a:xfrm rot="10800000">
            <a:off x="1160336" y="2169199"/>
            <a:ext cx="510521" cy="3037591"/>
          </a:xfrm>
          <a:prstGeom prst="rightBrace">
            <a:avLst/>
          </a:prstGeom>
          <a:ln w="12700">
            <a:solidFill>
              <a:srgbClr val="3B3838">
                <a:alpha val="40000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6763330" y="3480000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B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1" name="右大括弧 50"/>
          <p:cNvSpPr/>
          <p:nvPr/>
        </p:nvSpPr>
        <p:spPr>
          <a:xfrm rot="10800000">
            <a:off x="7180135" y="2130482"/>
            <a:ext cx="510521" cy="3037591"/>
          </a:xfrm>
          <a:prstGeom prst="rightBrace">
            <a:avLst/>
          </a:prstGeom>
          <a:ln w="12700">
            <a:solidFill>
              <a:srgbClr val="3B3838">
                <a:alpha val="40000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334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" y="290074"/>
            <a:ext cx="11869806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1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圖片 7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3992" y="2676857"/>
            <a:ext cx="897056" cy="845795"/>
          </a:xfrm>
          <a:prstGeom prst="rect">
            <a:avLst/>
          </a:prstGeom>
        </p:spPr>
      </p:pic>
      <p:sp>
        <p:nvSpPr>
          <p:cNvPr id="15" name="立方體 14"/>
          <p:cNvSpPr/>
          <p:nvPr/>
        </p:nvSpPr>
        <p:spPr>
          <a:xfrm>
            <a:off x="5965767" y="3027217"/>
            <a:ext cx="1651462" cy="1729048"/>
          </a:xfrm>
          <a:prstGeom prst="cube">
            <a:avLst>
              <a:gd name="adj" fmla="val 17460"/>
            </a:avLst>
          </a:prstGeom>
          <a:solidFill>
            <a:srgbClr val="B4C7E7">
              <a:alpha val="32941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立方體 13"/>
          <p:cNvSpPr/>
          <p:nvPr/>
        </p:nvSpPr>
        <p:spPr>
          <a:xfrm>
            <a:off x="6278878" y="2711331"/>
            <a:ext cx="1651462" cy="1729048"/>
          </a:xfrm>
          <a:prstGeom prst="cube">
            <a:avLst>
              <a:gd name="adj" fmla="val 17460"/>
            </a:avLst>
          </a:prstGeom>
          <a:solidFill>
            <a:srgbClr val="B4C7E7">
              <a:alpha val="43137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立方體 1"/>
          <p:cNvSpPr/>
          <p:nvPr/>
        </p:nvSpPr>
        <p:spPr>
          <a:xfrm>
            <a:off x="1357332" y="2068105"/>
            <a:ext cx="2593570" cy="2660072"/>
          </a:xfrm>
          <a:prstGeom prst="cube">
            <a:avLst>
              <a:gd name="adj" fmla="val 46774"/>
            </a:avLst>
          </a:prstGeom>
          <a:solidFill>
            <a:srgbClr val="B4C7E7">
              <a:alpha val="12941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立方體 71"/>
          <p:cNvSpPr/>
          <p:nvPr/>
        </p:nvSpPr>
        <p:spPr>
          <a:xfrm>
            <a:off x="2401159" y="228366"/>
            <a:ext cx="977041" cy="910936"/>
          </a:xfrm>
          <a:prstGeom prst="cube">
            <a:avLst>
              <a:gd name="adj" fmla="val 26761"/>
            </a:avLst>
          </a:prstGeom>
          <a:solidFill>
            <a:schemeClr val="bg1">
              <a:lumMod val="95000"/>
              <a:alpha val="67059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3816776" y="241066"/>
            <a:ext cx="939339" cy="881150"/>
            <a:chOff x="3707475" y="241068"/>
            <a:chExt cx="939339" cy="881150"/>
          </a:xfrm>
        </p:grpSpPr>
        <p:sp>
          <p:nvSpPr>
            <p:cNvPr id="3" name="立方體 2"/>
            <p:cNvSpPr/>
            <p:nvPr/>
          </p:nvSpPr>
          <p:spPr>
            <a:xfrm>
              <a:off x="3707475" y="241068"/>
              <a:ext cx="939339" cy="881150"/>
            </a:xfrm>
            <a:prstGeom prst="cube">
              <a:avLst>
                <a:gd name="adj" fmla="val 25233"/>
              </a:avLst>
            </a:prstGeom>
            <a:solidFill>
              <a:schemeClr val="bg1">
                <a:lumMod val="95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立方體 16"/>
            <p:cNvSpPr/>
            <p:nvPr/>
          </p:nvSpPr>
          <p:spPr>
            <a:xfrm>
              <a:off x="3707476" y="382384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75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1609059" y="2394510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686953" y="2635635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X</a:t>
            </a:r>
            <a:r>
              <a:rPr lang="en-US" altLang="zh-TW" sz="1600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b</a:t>
            </a:r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=2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983335" y="2717021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C/4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4786047" y="382382"/>
            <a:ext cx="939339" cy="881150"/>
            <a:chOff x="3707475" y="241068"/>
            <a:chExt cx="939339" cy="881150"/>
          </a:xfrm>
        </p:grpSpPr>
        <p:sp>
          <p:nvSpPr>
            <p:cNvPr id="28" name="立方體 27"/>
            <p:cNvSpPr/>
            <p:nvPr/>
          </p:nvSpPr>
          <p:spPr>
            <a:xfrm>
              <a:off x="3707475" y="241068"/>
              <a:ext cx="939339" cy="881150"/>
            </a:xfrm>
            <a:prstGeom prst="cube">
              <a:avLst>
                <a:gd name="adj" fmla="val 25233"/>
              </a:avLst>
            </a:prstGeom>
            <a:solidFill>
              <a:schemeClr val="bg1">
                <a:lumMod val="95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立方體 28"/>
            <p:cNvSpPr/>
            <p:nvPr/>
          </p:nvSpPr>
          <p:spPr>
            <a:xfrm>
              <a:off x="3707476" y="382384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60000"/>
                <a:lumOff val="40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5926132" y="241066"/>
            <a:ext cx="939339" cy="881150"/>
            <a:chOff x="3707475" y="241068"/>
            <a:chExt cx="939339" cy="881150"/>
          </a:xfrm>
        </p:grpSpPr>
        <p:sp>
          <p:nvSpPr>
            <p:cNvPr id="31" name="立方體 30"/>
            <p:cNvSpPr/>
            <p:nvPr/>
          </p:nvSpPr>
          <p:spPr>
            <a:xfrm>
              <a:off x="3707475" y="241068"/>
              <a:ext cx="939339" cy="881150"/>
            </a:xfrm>
            <a:prstGeom prst="cube">
              <a:avLst>
                <a:gd name="adj" fmla="val 25233"/>
              </a:avLst>
            </a:prstGeom>
            <a:solidFill>
              <a:schemeClr val="bg1">
                <a:lumMod val="95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立方體 31"/>
            <p:cNvSpPr/>
            <p:nvPr/>
          </p:nvSpPr>
          <p:spPr>
            <a:xfrm>
              <a:off x="3707476" y="382384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20000"/>
                <a:lumOff val="80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7365073" y="270854"/>
            <a:ext cx="939339" cy="881150"/>
            <a:chOff x="3707475" y="241068"/>
            <a:chExt cx="939339" cy="881150"/>
          </a:xfrm>
        </p:grpSpPr>
        <p:sp>
          <p:nvSpPr>
            <p:cNvPr id="34" name="立方體 33"/>
            <p:cNvSpPr/>
            <p:nvPr/>
          </p:nvSpPr>
          <p:spPr>
            <a:xfrm>
              <a:off x="3707475" y="241068"/>
              <a:ext cx="939339" cy="881150"/>
            </a:xfrm>
            <a:prstGeom prst="cube">
              <a:avLst>
                <a:gd name="adj" fmla="val 25233"/>
              </a:avLst>
            </a:prstGeom>
            <a:solidFill>
              <a:schemeClr val="bg1">
                <a:lumMod val="95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立方體 34"/>
            <p:cNvSpPr/>
            <p:nvPr/>
          </p:nvSpPr>
          <p:spPr>
            <a:xfrm>
              <a:off x="3707476" y="382384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50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6" name="圖片 3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49633" y="180718"/>
            <a:ext cx="1152686" cy="114316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32917" y="1479491"/>
            <a:ext cx="1362265" cy="1152686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87686" y="2741378"/>
            <a:ext cx="1209844" cy="1247949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1949" y="2992743"/>
            <a:ext cx="897056" cy="845795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04963" y="3995559"/>
            <a:ext cx="1295581" cy="1247949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2401159" y="337984"/>
            <a:ext cx="867074" cy="814019"/>
            <a:chOff x="2401159" y="337984"/>
            <a:chExt cx="867074" cy="814019"/>
          </a:xfrm>
        </p:grpSpPr>
        <p:sp>
          <p:nvSpPr>
            <p:cNvPr id="44" name="立方體 43"/>
            <p:cNvSpPr/>
            <p:nvPr/>
          </p:nvSpPr>
          <p:spPr>
            <a:xfrm>
              <a:off x="2470211" y="337984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75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立方體 46"/>
            <p:cNvSpPr/>
            <p:nvPr/>
          </p:nvSpPr>
          <p:spPr>
            <a:xfrm>
              <a:off x="2401159" y="412170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50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8" name="圖片 4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59054" y="5203328"/>
            <a:ext cx="1667108" cy="1571844"/>
          </a:xfrm>
          <a:prstGeom prst="rect">
            <a:avLst/>
          </a:prstGeom>
        </p:spPr>
      </p:pic>
      <p:cxnSp>
        <p:nvCxnSpPr>
          <p:cNvPr id="65" name="直線單箭頭接點 64"/>
          <p:cNvCxnSpPr/>
          <p:nvPr/>
        </p:nvCxnSpPr>
        <p:spPr>
          <a:xfrm flipV="1">
            <a:off x="1745456" y="3282259"/>
            <a:ext cx="4234164" cy="16789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3" name="圖片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1319" y="1733549"/>
            <a:ext cx="1101752" cy="1078059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9829" y="3124514"/>
            <a:ext cx="595048" cy="582252"/>
          </a:xfrm>
          <a:prstGeom prst="rect">
            <a:avLst/>
          </a:prstGeom>
        </p:spPr>
      </p:pic>
      <p:cxnSp>
        <p:nvCxnSpPr>
          <p:cNvPr id="75" name="直線單箭頭接點 74"/>
          <p:cNvCxnSpPr>
            <a:stCxn id="74" idx="3"/>
          </p:cNvCxnSpPr>
          <p:nvPr/>
        </p:nvCxnSpPr>
        <p:spPr>
          <a:xfrm flipV="1">
            <a:off x="1884877" y="2966374"/>
            <a:ext cx="4386940" cy="449266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29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166232"/>
            <a:ext cx="7868748" cy="65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圖片 4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0808" y="2779678"/>
            <a:ext cx="578340" cy="557077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3234" y="2886298"/>
            <a:ext cx="541792" cy="558856"/>
          </a:xfrm>
          <a:prstGeom prst="rect">
            <a:avLst/>
          </a:prstGeom>
        </p:spPr>
      </p:pic>
      <p:grpSp>
        <p:nvGrpSpPr>
          <p:cNvPr id="26" name="群組 25"/>
          <p:cNvGrpSpPr/>
          <p:nvPr/>
        </p:nvGrpSpPr>
        <p:grpSpPr>
          <a:xfrm>
            <a:off x="3816776" y="241066"/>
            <a:ext cx="939339" cy="881150"/>
            <a:chOff x="3707475" y="241068"/>
            <a:chExt cx="939339" cy="881150"/>
          </a:xfrm>
        </p:grpSpPr>
        <p:sp>
          <p:nvSpPr>
            <p:cNvPr id="3" name="立方體 2"/>
            <p:cNvSpPr/>
            <p:nvPr/>
          </p:nvSpPr>
          <p:spPr>
            <a:xfrm>
              <a:off x="3707475" y="241068"/>
              <a:ext cx="939339" cy="881150"/>
            </a:xfrm>
            <a:prstGeom prst="cube">
              <a:avLst>
                <a:gd name="adj" fmla="val 25233"/>
              </a:avLst>
            </a:prstGeom>
            <a:solidFill>
              <a:schemeClr val="bg1">
                <a:lumMod val="95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立方體 16"/>
            <p:cNvSpPr/>
            <p:nvPr/>
          </p:nvSpPr>
          <p:spPr>
            <a:xfrm>
              <a:off x="3707476" y="382384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75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立方體 1"/>
          <p:cNvSpPr/>
          <p:nvPr/>
        </p:nvSpPr>
        <p:spPr>
          <a:xfrm>
            <a:off x="1357332" y="2068105"/>
            <a:ext cx="2593570" cy="2660072"/>
          </a:xfrm>
          <a:prstGeom prst="cube">
            <a:avLst>
              <a:gd name="adj" fmla="val 46774"/>
            </a:avLst>
          </a:prstGeom>
          <a:solidFill>
            <a:srgbClr val="B4C7E7">
              <a:alpha val="12941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1609059" y="2394510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617229" y="3085555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C/4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4786047" y="382382"/>
            <a:ext cx="939339" cy="881150"/>
            <a:chOff x="3707475" y="241068"/>
            <a:chExt cx="939339" cy="881150"/>
          </a:xfrm>
        </p:grpSpPr>
        <p:sp>
          <p:nvSpPr>
            <p:cNvPr id="28" name="立方體 27"/>
            <p:cNvSpPr/>
            <p:nvPr/>
          </p:nvSpPr>
          <p:spPr>
            <a:xfrm>
              <a:off x="3707475" y="241068"/>
              <a:ext cx="939339" cy="881150"/>
            </a:xfrm>
            <a:prstGeom prst="cube">
              <a:avLst>
                <a:gd name="adj" fmla="val 25233"/>
              </a:avLst>
            </a:prstGeom>
            <a:solidFill>
              <a:schemeClr val="bg1">
                <a:lumMod val="95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立方體 28"/>
            <p:cNvSpPr/>
            <p:nvPr/>
          </p:nvSpPr>
          <p:spPr>
            <a:xfrm>
              <a:off x="3707476" y="382384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60000"/>
                <a:lumOff val="40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5926132" y="241066"/>
            <a:ext cx="939339" cy="881150"/>
            <a:chOff x="3707475" y="241068"/>
            <a:chExt cx="939339" cy="881150"/>
          </a:xfrm>
        </p:grpSpPr>
        <p:sp>
          <p:nvSpPr>
            <p:cNvPr id="31" name="立方體 30"/>
            <p:cNvSpPr/>
            <p:nvPr/>
          </p:nvSpPr>
          <p:spPr>
            <a:xfrm>
              <a:off x="3707475" y="241068"/>
              <a:ext cx="939339" cy="881150"/>
            </a:xfrm>
            <a:prstGeom prst="cube">
              <a:avLst>
                <a:gd name="adj" fmla="val 25233"/>
              </a:avLst>
            </a:prstGeom>
            <a:solidFill>
              <a:schemeClr val="bg1">
                <a:lumMod val="95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立方體 31"/>
            <p:cNvSpPr/>
            <p:nvPr/>
          </p:nvSpPr>
          <p:spPr>
            <a:xfrm>
              <a:off x="3707476" y="382384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20000"/>
                <a:lumOff val="80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7365073" y="270854"/>
            <a:ext cx="939339" cy="881150"/>
            <a:chOff x="3707475" y="241068"/>
            <a:chExt cx="939339" cy="881150"/>
          </a:xfrm>
        </p:grpSpPr>
        <p:sp>
          <p:nvSpPr>
            <p:cNvPr id="34" name="立方體 33"/>
            <p:cNvSpPr/>
            <p:nvPr/>
          </p:nvSpPr>
          <p:spPr>
            <a:xfrm>
              <a:off x="3707475" y="241068"/>
              <a:ext cx="939339" cy="881150"/>
            </a:xfrm>
            <a:prstGeom prst="cube">
              <a:avLst>
                <a:gd name="adj" fmla="val 25233"/>
              </a:avLst>
            </a:prstGeom>
            <a:solidFill>
              <a:schemeClr val="bg1">
                <a:lumMod val="95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立方體 34"/>
            <p:cNvSpPr/>
            <p:nvPr/>
          </p:nvSpPr>
          <p:spPr>
            <a:xfrm>
              <a:off x="3707476" y="382384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50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6" name="圖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49633" y="180718"/>
            <a:ext cx="1152686" cy="114316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40054" y="1493528"/>
            <a:ext cx="1362265" cy="1152686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87686" y="2741378"/>
            <a:ext cx="1209844" cy="1247949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1949" y="2992743"/>
            <a:ext cx="897056" cy="845795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04963" y="3995559"/>
            <a:ext cx="1295581" cy="1247949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9250" y="3021252"/>
            <a:ext cx="604637" cy="511616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1963" y="3144209"/>
            <a:ext cx="515656" cy="511395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2401159" y="159002"/>
            <a:ext cx="1034444" cy="993001"/>
            <a:chOff x="2401159" y="159002"/>
            <a:chExt cx="1034444" cy="993001"/>
          </a:xfrm>
        </p:grpSpPr>
        <p:sp>
          <p:nvSpPr>
            <p:cNvPr id="46" name="立方體 45"/>
            <p:cNvSpPr/>
            <p:nvPr/>
          </p:nvSpPr>
          <p:spPr>
            <a:xfrm>
              <a:off x="2637581" y="159002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20000"/>
                <a:lumOff val="80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立方體 44"/>
            <p:cNvSpPr/>
            <p:nvPr/>
          </p:nvSpPr>
          <p:spPr>
            <a:xfrm>
              <a:off x="2552972" y="248493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60000"/>
                <a:lumOff val="40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立方體 43"/>
            <p:cNvSpPr/>
            <p:nvPr/>
          </p:nvSpPr>
          <p:spPr>
            <a:xfrm>
              <a:off x="2470211" y="337984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75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立方體 46"/>
            <p:cNvSpPr/>
            <p:nvPr/>
          </p:nvSpPr>
          <p:spPr>
            <a:xfrm>
              <a:off x="2401159" y="412170"/>
              <a:ext cx="798022" cy="739833"/>
            </a:xfrm>
            <a:prstGeom prst="cube">
              <a:avLst>
                <a:gd name="adj" fmla="val 11376"/>
              </a:avLst>
            </a:prstGeom>
            <a:solidFill>
              <a:schemeClr val="accent1">
                <a:lumMod val="50000"/>
                <a:alpha val="67059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8" name="圖片 4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59054" y="5203328"/>
            <a:ext cx="1667108" cy="1571844"/>
          </a:xfrm>
          <a:prstGeom prst="rect">
            <a:avLst/>
          </a:prstGeom>
        </p:spPr>
      </p:pic>
      <p:sp>
        <p:nvSpPr>
          <p:cNvPr id="15" name="立方體 14"/>
          <p:cNvSpPr/>
          <p:nvPr/>
        </p:nvSpPr>
        <p:spPr>
          <a:xfrm>
            <a:off x="5965767" y="3027217"/>
            <a:ext cx="1651462" cy="1729048"/>
          </a:xfrm>
          <a:prstGeom prst="cube">
            <a:avLst>
              <a:gd name="adj" fmla="val 17460"/>
            </a:avLst>
          </a:prstGeom>
          <a:solidFill>
            <a:srgbClr val="B4C7E7">
              <a:alpha val="32941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2" name="直線單箭頭接點 51"/>
          <p:cNvCxnSpPr/>
          <p:nvPr/>
        </p:nvCxnSpPr>
        <p:spPr>
          <a:xfrm>
            <a:off x="2121461" y="3011018"/>
            <a:ext cx="4001212" cy="13978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>
            <a:off x="2003644" y="3130598"/>
            <a:ext cx="4080450" cy="6458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V="1">
            <a:off x="1854130" y="3232007"/>
            <a:ext cx="4180071" cy="22173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 flipV="1">
            <a:off x="1745456" y="3282259"/>
            <a:ext cx="4234164" cy="16789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00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3" y="828312"/>
            <a:ext cx="1091717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909286"/>
            <a:ext cx="11212490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0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5" y="942628"/>
            <a:ext cx="11784070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8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立方體 38"/>
          <p:cNvSpPr/>
          <p:nvPr/>
        </p:nvSpPr>
        <p:spPr>
          <a:xfrm>
            <a:off x="7749064" y="4247296"/>
            <a:ext cx="2593570" cy="2660072"/>
          </a:xfrm>
          <a:prstGeom prst="cube">
            <a:avLst>
              <a:gd name="adj" fmla="val 46774"/>
            </a:avLst>
          </a:prstGeom>
          <a:solidFill>
            <a:srgbClr val="F4B183">
              <a:alpha val="83922"/>
            </a:srgb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立方體 36"/>
          <p:cNvSpPr/>
          <p:nvPr/>
        </p:nvSpPr>
        <p:spPr>
          <a:xfrm>
            <a:off x="1705742" y="4275733"/>
            <a:ext cx="2593570" cy="2660072"/>
          </a:xfrm>
          <a:prstGeom prst="cube">
            <a:avLst>
              <a:gd name="adj" fmla="val 46774"/>
            </a:avLst>
          </a:prstGeom>
          <a:solidFill>
            <a:srgbClr val="B4C7E7">
              <a:alpha val="67059"/>
            </a:srgb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立方體 28"/>
          <p:cNvSpPr/>
          <p:nvPr/>
        </p:nvSpPr>
        <p:spPr>
          <a:xfrm>
            <a:off x="7764056" y="2535440"/>
            <a:ext cx="2593570" cy="2660072"/>
          </a:xfrm>
          <a:prstGeom prst="cube">
            <a:avLst>
              <a:gd name="adj" fmla="val 46774"/>
            </a:avLst>
          </a:prstGeom>
          <a:solidFill>
            <a:srgbClr val="F4B183">
              <a:alpha val="83922"/>
            </a:srgb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立方體 5"/>
          <p:cNvSpPr/>
          <p:nvPr/>
        </p:nvSpPr>
        <p:spPr>
          <a:xfrm>
            <a:off x="1720734" y="2546718"/>
            <a:ext cx="2593570" cy="2660072"/>
          </a:xfrm>
          <a:prstGeom prst="cube">
            <a:avLst>
              <a:gd name="adj" fmla="val 46774"/>
            </a:avLst>
          </a:prstGeom>
          <a:solidFill>
            <a:srgbClr val="B4C7E7">
              <a:alpha val="67059"/>
            </a:srgb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立方體 10"/>
          <p:cNvSpPr/>
          <p:nvPr/>
        </p:nvSpPr>
        <p:spPr>
          <a:xfrm>
            <a:off x="7779048" y="918933"/>
            <a:ext cx="2593570" cy="2660072"/>
          </a:xfrm>
          <a:prstGeom prst="cube">
            <a:avLst>
              <a:gd name="adj" fmla="val 46774"/>
            </a:avLst>
          </a:prstGeom>
          <a:solidFill>
            <a:srgbClr val="F4B183">
              <a:alpha val="83922"/>
            </a:srgbClr>
          </a:solidFill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立方體 13"/>
          <p:cNvSpPr/>
          <p:nvPr/>
        </p:nvSpPr>
        <p:spPr>
          <a:xfrm>
            <a:off x="5362673" y="1985102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立方體 27"/>
          <p:cNvSpPr/>
          <p:nvPr/>
        </p:nvSpPr>
        <p:spPr>
          <a:xfrm>
            <a:off x="1705742" y="918933"/>
            <a:ext cx="2593570" cy="2660072"/>
          </a:xfrm>
          <a:prstGeom prst="cube">
            <a:avLst>
              <a:gd name="adj" fmla="val 46774"/>
            </a:avLst>
          </a:prstGeom>
          <a:solidFill>
            <a:srgbClr val="B4C7E7">
              <a:alpha val="67059"/>
            </a:srgbClr>
          </a:solidFill>
          <a:ln w="63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/>
          <p:cNvCxnSpPr/>
          <p:nvPr/>
        </p:nvCxnSpPr>
        <p:spPr>
          <a:xfrm>
            <a:off x="1820487" y="2546716"/>
            <a:ext cx="3557178" cy="1012009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endCxn id="14" idx="0"/>
          </p:cNvCxnSpPr>
          <p:nvPr/>
        </p:nvCxnSpPr>
        <p:spPr>
          <a:xfrm>
            <a:off x="3539207" y="946013"/>
            <a:ext cx="3221977" cy="1039089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接點 39"/>
          <p:cNvCxnSpPr>
            <a:endCxn id="35" idx="0"/>
          </p:cNvCxnSpPr>
          <p:nvPr/>
        </p:nvCxnSpPr>
        <p:spPr>
          <a:xfrm>
            <a:off x="6923189" y="1975655"/>
            <a:ext cx="1095018" cy="14538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V="1">
            <a:off x="5719156" y="2284017"/>
            <a:ext cx="2361806" cy="1294988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立方體 20"/>
          <p:cNvSpPr/>
          <p:nvPr/>
        </p:nvSpPr>
        <p:spPr>
          <a:xfrm>
            <a:off x="7779048" y="1746250"/>
            <a:ext cx="882351" cy="901700"/>
          </a:xfrm>
          <a:prstGeom prst="cube">
            <a:avLst>
              <a:gd name="adj" fmla="val 46774"/>
            </a:avLst>
          </a:prstGeom>
          <a:noFill/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立方體 35"/>
          <p:cNvSpPr/>
          <p:nvPr/>
        </p:nvSpPr>
        <p:spPr>
          <a:xfrm>
            <a:off x="1638576" y="1633740"/>
            <a:ext cx="958573" cy="1014210"/>
          </a:xfrm>
          <a:prstGeom prst="cube">
            <a:avLst>
              <a:gd name="adj" fmla="val 46774"/>
            </a:avLst>
          </a:prstGeom>
          <a:noFill/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立方體 37"/>
          <p:cNvSpPr/>
          <p:nvPr/>
        </p:nvSpPr>
        <p:spPr>
          <a:xfrm>
            <a:off x="1638576" y="3233086"/>
            <a:ext cx="958573" cy="1014210"/>
          </a:xfrm>
          <a:prstGeom prst="cube">
            <a:avLst>
              <a:gd name="adj" fmla="val 46774"/>
            </a:avLst>
          </a:prstGeom>
          <a:noFill/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立方體 40"/>
          <p:cNvSpPr/>
          <p:nvPr/>
        </p:nvSpPr>
        <p:spPr>
          <a:xfrm>
            <a:off x="5362672" y="2658802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立方體 42"/>
          <p:cNvSpPr/>
          <p:nvPr/>
        </p:nvSpPr>
        <p:spPr>
          <a:xfrm>
            <a:off x="5377665" y="2898078"/>
            <a:ext cx="623085" cy="660647"/>
          </a:xfrm>
          <a:prstGeom prst="cube">
            <a:avLst>
              <a:gd name="adj" fmla="val 46774"/>
            </a:avLst>
          </a:prstGeom>
          <a:noFill/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立方體 43"/>
          <p:cNvSpPr/>
          <p:nvPr/>
        </p:nvSpPr>
        <p:spPr>
          <a:xfrm>
            <a:off x="5362671" y="3578304"/>
            <a:ext cx="623085" cy="660647"/>
          </a:xfrm>
          <a:prstGeom prst="cube">
            <a:avLst>
              <a:gd name="adj" fmla="val 46774"/>
            </a:avLst>
          </a:prstGeom>
          <a:noFill/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立方體 46"/>
          <p:cNvSpPr/>
          <p:nvPr/>
        </p:nvSpPr>
        <p:spPr>
          <a:xfrm>
            <a:off x="5356375" y="3309680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立方體 51"/>
          <p:cNvSpPr/>
          <p:nvPr/>
        </p:nvSpPr>
        <p:spPr>
          <a:xfrm>
            <a:off x="5356375" y="3973411"/>
            <a:ext cx="1573465" cy="1573623"/>
          </a:xfrm>
          <a:prstGeom prst="cube">
            <a:avLst>
              <a:gd name="adj" fmla="val 77762"/>
            </a:avLst>
          </a:prstGeom>
          <a:solidFill>
            <a:schemeClr val="accent6">
              <a:lumMod val="60000"/>
              <a:lumOff val="40000"/>
              <a:alpha val="50196"/>
            </a:schemeClr>
          </a:solidFill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677765" y="2984125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T</a:t>
            </a:r>
            <a:r>
              <a:rPr lang="en-US" altLang="zh-TW" sz="1600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b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4" name="右大括弧 53"/>
          <p:cNvSpPr/>
          <p:nvPr/>
        </p:nvSpPr>
        <p:spPr>
          <a:xfrm rot="10800000">
            <a:off x="1094067" y="2059508"/>
            <a:ext cx="510521" cy="2187788"/>
          </a:xfrm>
          <a:prstGeom prst="rightBrace">
            <a:avLst/>
          </a:prstGeom>
          <a:ln w="12700">
            <a:solidFill>
              <a:srgbClr val="3B3838">
                <a:alpha val="40000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/>
          <p:cNvSpPr txBox="1"/>
          <p:nvPr/>
        </p:nvSpPr>
        <p:spPr>
          <a:xfrm>
            <a:off x="1617140" y="1266749"/>
            <a:ext cx="1442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(T</a:t>
            </a:r>
            <a:r>
              <a:rPr lang="en-US" altLang="zh-TW" sz="1600" baseline="-25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w</a:t>
            </a:r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*U)-U+R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239712" y="2183263"/>
            <a:ext cx="141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(T</a:t>
            </a:r>
            <a:r>
              <a:rPr lang="en-US" altLang="zh-TW" sz="1600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h</a:t>
            </a:r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*U)-U+R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1617140" y="1266749"/>
            <a:ext cx="1451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(T</a:t>
            </a:r>
            <a:r>
              <a:rPr lang="en-US" altLang="zh-TW" sz="1600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W</a:t>
            </a:r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*U)-U+R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8220223" y="1388633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T</a:t>
            </a:r>
            <a:r>
              <a:rPr lang="en-US" altLang="zh-TW" sz="1600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W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7350020" y="2221610"/>
            <a:ext cx="429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T</a:t>
            </a:r>
            <a:r>
              <a:rPr lang="en-US" altLang="zh-TW" sz="1600" baseline="-25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h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7544849" y="1665652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T</a:t>
            </a:r>
            <a:r>
              <a:rPr lang="en-US" altLang="zh-TW" sz="1600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4624666" y="3570073"/>
            <a:ext cx="614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T</a:t>
            </a:r>
            <a:r>
              <a:rPr lang="en-US" altLang="zh-TW" sz="1600" baseline="-25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2" name="右大括弧 61"/>
          <p:cNvSpPr/>
          <p:nvPr/>
        </p:nvSpPr>
        <p:spPr>
          <a:xfrm rot="10800000">
            <a:off x="5041639" y="3207685"/>
            <a:ext cx="290467" cy="1042647"/>
          </a:xfrm>
          <a:prstGeom prst="rightBrace">
            <a:avLst>
              <a:gd name="adj1" fmla="val 58885"/>
              <a:gd name="adj2" fmla="val 49914"/>
            </a:avLst>
          </a:prstGeom>
          <a:ln w="12700">
            <a:solidFill>
              <a:srgbClr val="3B3838">
                <a:alpha val="40000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5055243" y="2798698"/>
            <a:ext cx="614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</a:t>
            </a:r>
            <a:r>
              <a:rPr lang="en-US" altLang="zh-TW" sz="1600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ch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50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52" y="631768"/>
            <a:ext cx="10730845" cy="52272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77389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/>
        </p:nvSpPr>
        <p:spPr>
          <a:xfrm>
            <a:off x="6083414" y="1564508"/>
            <a:ext cx="3956859" cy="106402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BUFFERs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06302" y="241069"/>
            <a:ext cx="2544607" cy="13234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Arial Black" panose="020B0A04020102020204" pitchFamily="34" charset="0"/>
              </a:rPr>
              <a:t>For </a:t>
            </a:r>
            <a:r>
              <a:rPr lang="en-US" altLang="zh-TW" sz="1600" i="1" dirty="0" smtClean="0">
                <a:latin typeface="Arial Black" panose="020B0A04020102020204" pitchFamily="34" charset="0"/>
              </a:rPr>
              <a:t>T</a:t>
            </a:r>
            <a:r>
              <a:rPr lang="en-US" altLang="zh-TW" sz="1600" i="1" baseline="-25000" dirty="0">
                <a:latin typeface="Arial Black" panose="020B0A04020102020204" pitchFamily="34" charset="0"/>
              </a:rPr>
              <a:t>m</a:t>
            </a:r>
            <a:r>
              <a:rPr lang="en-US" altLang="zh-TW" sz="1600" dirty="0" smtClean="0">
                <a:latin typeface="Arial Black" panose="020B0A04020102020204" pitchFamily="34" charset="0"/>
              </a:rPr>
              <a:t> in </a:t>
            </a:r>
            <a:r>
              <a:rPr lang="en-US" altLang="zh-TW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M</a:t>
            </a:r>
          </a:p>
          <a:p>
            <a:r>
              <a:rPr lang="en-US" altLang="zh-TW" sz="1600" dirty="0">
                <a:latin typeface="Arial Black" panose="020B0A04020102020204" pitchFamily="34" charset="0"/>
              </a:rPr>
              <a:t> </a:t>
            </a:r>
            <a:r>
              <a:rPr lang="en-US" altLang="zh-TW" sz="1600" dirty="0" smtClean="0">
                <a:latin typeface="Arial Black" panose="020B0A04020102020204" pitchFamily="34" charset="0"/>
              </a:rPr>
              <a:t>   For </a:t>
            </a:r>
            <a:r>
              <a:rPr lang="en-US" altLang="zh-TW" sz="1600" i="1" dirty="0" smtClean="0">
                <a:latin typeface="Arial Black" panose="020B0A04020102020204" pitchFamily="34" charset="0"/>
              </a:rPr>
              <a:t>T</a:t>
            </a:r>
            <a:r>
              <a:rPr lang="en-US" altLang="zh-TW" sz="1600" i="1" baseline="-25000" dirty="0" smtClean="0">
                <a:latin typeface="Arial Black" panose="020B0A04020102020204" pitchFamily="34" charset="0"/>
              </a:rPr>
              <a:t>b</a:t>
            </a:r>
            <a:r>
              <a:rPr lang="en-US" altLang="zh-TW" sz="1600" dirty="0" smtClean="0">
                <a:latin typeface="Arial Black" panose="020B0A04020102020204" pitchFamily="34" charset="0"/>
              </a:rPr>
              <a:t> in </a:t>
            </a:r>
            <a:r>
              <a:rPr lang="en-US" altLang="zh-TW" sz="16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B</a:t>
            </a:r>
          </a:p>
          <a:p>
            <a:r>
              <a:rPr lang="en-US" altLang="zh-TW" sz="1600" dirty="0" smtClean="0">
                <a:latin typeface="Arial Black" panose="020B0A04020102020204" pitchFamily="34" charset="0"/>
              </a:rPr>
              <a:t>        For </a:t>
            </a:r>
            <a:r>
              <a:rPr lang="en-US" altLang="zh-TW" sz="1600" i="1" dirty="0" smtClean="0">
                <a:latin typeface="Arial Black" panose="020B0A04020102020204" pitchFamily="34" charset="0"/>
              </a:rPr>
              <a:t>T</a:t>
            </a:r>
            <a:r>
              <a:rPr lang="en-US" altLang="zh-TW" sz="1600" i="1" baseline="-25000" dirty="0" smtClean="0">
                <a:latin typeface="Arial Black" panose="020B0A04020102020204" pitchFamily="34" charset="0"/>
              </a:rPr>
              <a:t>w</a:t>
            </a:r>
            <a:r>
              <a:rPr lang="en-US" altLang="zh-TW" sz="1600" dirty="0" smtClean="0">
                <a:latin typeface="Arial Black" panose="020B0A04020102020204" pitchFamily="34" charset="0"/>
              </a:rPr>
              <a:t> in </a:t>
            </a:r>
            <a:r>
              <a:rPr lang="en-US" altLang="zh-TW" sz="16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E</a:t>
            </a:r>
          </a:p>
          <a:p>
            <a:r>
              <a:rPr lang="en-US" altLang="zh-TW" sz="1600" dirty="0" smtClean="0">
                <a:latin typeface="Arial Black" panose="020B0A04020102020204" pitchFamily="34" charset="0"/>
              </a:rPr>
              <a:t>            For </a:t>
            </a:r>
            <a:r>
              <a:rPr lang="en-US" altLang="zh-TW" sz="1600" i="1" dirty="0" smtClean="0">
                <a:latin typeface="Arial Black" panose="020B0A04020102020204" pitchFamily="34" charset="0"/>
              </a:rPr>
              <a:t>T</a:t>
            </a:r>
            <a:r>
              <a:rPr lang="en-US" altLang="zh-TW" sz="1600" i="1" baseline="-25000" dirty="0" smtClean="0">
                <a:latin typeface="Arial Black" panose="020B0A04020102020204" pitchFamily="34" charset="0"/>
              </a:rPr>
              <a:t>h</a:t>
            </a:r>
            <a:r>
              <a:rPr lang="en-US" altLang="zh-TW" sz="1600" dirty="0" smtClean="0">
                <a:latin typeface="Arial Black" panose="020B0A04020102020204" pitchFamily="34" charset="0"/>
              </a:rPr>
              <a:t> in </a:t>
            </a:r>
            <a:r>
              <a:rPr lang="en-US" altLang="zh-TW" sz="16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F</a:t>
            </a:r>
          </a:p>
          <a:p>
            <a:r>
              <a:rPr lang="en-US" altLang="zh-TW" sz="1600" dirty="0">
                <a:latin typeface="Arial Black" panose="020B0A04020102020204" pitchFamily="34" charset="0"/>
              </a:rPr>
              <a:t> </a:t>
            </a:r>
            <a:r>
              <a:rPr lang="en-US" altLang="zh-TW" sz="1600" dirty="0" smtClean="0">
                <a:latin typeface="Arial Black" panose="020B0A04020102020204" pitchFamily="34" charset="0"/>
              </a:rPr>
              <a:t>               For </a:t>
            </a:r>
            <a:r>
              <a:rPr lang="en-US" altLang="zh-TW" sz="1600" i="1" dirty="0" smtClean="0">
                <a:latin typeface="Arial Black" panose="020B0A04020102020204" pitchFamily="34" charset="0"/>
              </a:rPr>
              <a:t>P</a:t>
            </a:r>
            <a:r>
              <a:rPr lang="en-US" altLang="zh-TW" sz="1600" i="1" baseline="-25000" dirty="0" smtClean="0">
                <a:latin typeface="Arial Black" panose="020B0A04020102020204" pitchFamily="34" charset="0"/>
              </a:rPr>
              <a:t>ch</a:t>
            </a:r>
            <a:r>
              <a:rPr lang="en-US" altLang="zh-TW" sz="1600" dirty="0" smtClean="0">
                <a:latin typeface="Arial Black" panose="020B0A04020102020204" pitchFamily="34" charset="0"/>
              </a:rPr>
              <a:t> in </a:t>
            </a:r>
            <a:r>
              <a:rPr lang="en-US" altLang="zh-TW" sz="16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C</a:t>
            </a:r>
            <a:endParaRPr lang="zh-TW" altLang="en-US" sz="1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395614" y="1607506"/>
            <a:ext cx="2545697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Arial Black" panose="020B0A04020102020204" pitchFamily="34" charset="0"/>
              </a:rPr>
              <a:t>For </a:t>
            </a:r>
            <a:r>
              <a:rPr lang="en-US" altLang="zh-TW" sz="1600" i="1" dirty="0" smtClean="0">
                <a:latin typeface="Arial Black" panose="020B0A04020102020204" pitchFamily="34" charset="0"/>
              </a:rPr>
              <a:t>tbb</a:t>
            </a:r>
            <a:r>
              <a:rPr lang="en-US" altLang="zh-TW" sz="1600" dirty="0" smtClean="0">
                <a:latin typeface="Arial Black" panose="020B0A04020102020204" pitchFamily="34" charset="0"/>
              </a:rPr>
              <a:t> in </a:t>
            </a:r>
            <a:r>
              <a:rPr lang="en-US" altLang="zh-TW" sz="1600" dirty="0">
                <a:solidFill>
                  <a:srgbClr val="FF0000"/>
                </a:solidFill>
                <a:latin typeface="Arial Black" panose="020B0A04020102020204" pitchFamily="34" charset="0"/>
              </a:rPr>
              <a:t>T</a:t>
            </a:r>
            <a:r>
              <a:rPr lang="en-US" altLang="zh-TW" sz="1600" baseline="-25000" dirty="0">
                <a:solidFill>
                  <a:srgbClr val="FF0000"/>
                </a:solidFill>
                <a:latin typeface="Arial Black" panose="020B0A04020102020204" pitchFamily="34" charset="0"/>
              </a:rPr>
              <a:t>b</a:t>
            </a:r>
            <a:r>
              <a:rPr lang="en-US" altLang="zh-TW" sz="1600" dirty="0" smtClean="0">
                <a:latin typeface="Arial Black" panose="020B0A04020102020204" pitchFamily="34" charset="0"/>
              </a:rPr>
              <a:t> </a:t>
            </a:r>
          </a:p>
          <a:p>
            <a:r>
              <a:rPr lang="en-US" altLang="zh-TW" sz="1600" dirty="0">
                <a:latin typeface="Arial Black" panose="020B0A04020102020204" pitchFamily="34" charset="0"/>
              </a:rPr>
              <a:t> </a:t>
            </a:r>
            <a:r>
              <a:rPr lang="en-US" altLang="zh-TW" sz="1600" dirty="0" smtClean="0">
                <a:latin typeface="Arial Black" panose="020B0A04020102020204" pitchFamily="34" charset="0"/>
              </a:rPr>
              <a:t>   For </a:t>
            </a:r>
            <a:r>
              <a:rPr lang="en-US" altLang="zh-TW" sz="1600" i="1" dirty="0" smtClean="0">
                <a:latin typeface="Arial Black" panose="020B0A04020102020204" pitchFamily="34" charset="0"/>
              </a:rPr>
              <a:t>thh</a:t>
            </a:r>
            <a:r>
              <a:rPr lang="en-US" altLang="zh-TW" sz="1600" dirty="0" smtClean="0">
                <a:latin typeface="Arial Black" panose="020B0A04020102020204" pitchFamily="34" charset="0"/>
              </a:rPr>
              <a:t> in </a:t>
            </a:r>
            <a:r>
              <a:rPr lang="en-US" altLang="zh-TW" sz="16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T</a:t>
            </a:r>
            <a:r>
              <a:rPr lang="en-US" altLang="zh-TW" sz="1600" baseline="-250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h</a:t>
            </a:r>
            <a:endParaRPr lang="en-US" altLang="zh-TW" sz="1600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r>
              <a:rPr lang="en-US" altLang="zh-TW" sz="1600" dirty="0" smtClean="0">
                <a:latin typeface="Arial Black" panose="020B0A04020102020204" pitchFamily="34" charset="0"/>
              </a:rPr>
              <a:t>        For </a:t>
            </a:r>
            <a:r>
              <a:rPr lang="en-US" altLang="zh-TW" sz="1600" i="1" dirty="0" smtClean="0">
                <a:latin typeface="Arial Black" panose="020B0A04020102020204" pitchFamily="34" charset="0"/>
              </a:rPr>
              <a:t>tmm</a:t>
            </a:r>
            <a:r>
              <a:rPr lang="en-US" altLang="zh-TW" sz="1600" dirty="0" smtClean="0">
                <a:latin typeface="Arial Black" panose="020B0A04020102020204" pitchFamily="34" charset="0"/>
              </a:rPr>
              <a:t> in </a:t>
            </a:r>
            <a:r>
              <a:rPr lang="en-US" altLang="zh-TW" sz="16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T</a:t>
            </a:r>
            <a:r>
              <a:rPr lang="en-US" altLang="zh-TW" sz="1600" baseline="-250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m</a:t>
            </a:r>
            <a:endParaRPr lang="en-US" altLang="zh-TW" sz="1600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r>
              <a:rPr lang="en-US" altLang="zh-TW" sz="1600" dirty="0" smtClean="0">
                <a:latin typeface="Arial Black" panose="020B0A04020102020204" pitchFamily="34" charset="0"/>
              </a:rPr>
              <a:t>            For </a:t>
            </a:r>
            <a:r>
              <a:rPr lang="en-US" altLang="zh-TW" sz="1600" i="1" dirty="0" smtClean="0">
                <a:latin typeface="Arial Black" panose="020B0A04020102020204" pitchFamily="34" charset="0"/>
              </a:rPr>
              <a:t>wbb</a:t>
            </a:r>
            <a:r>
              <a:rPr lang="en-US" altLang="zh-TW" sz="1600" dirty="0" smtClean="0">
                <a:latin typeface="Arial Black" panose="020B0A04020102020204" pitchFamily="34" charset="0"/>
              </a:rPr>
              <a:t> in </a:t>
            </a:r>
            <a:r>
              <a:rPr lang="en-US" altLang="zh-TW" sz="16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W</a:t>
            </a:r>
            <a:r>
              <a:rPr lang="en-US" altLang="zh-TW" sz="1600" baseline="-250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b</a:t>
            </a:r>
            <a:endParaRPr lang="zh-TW" altLang="en-US" sz="16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內容版面配置區 2"/>
              <p:cNvSpPr txBox="1">
                <a:spLocks/>
              </p:cNvSpPr>
              <p:nvPr/>
            </p:nvSpPr>
            <p:spPr>
              <a:xfrm>
                <a:off x="2212570" y="2727721"/>
                <a:ext cx="9640124" cy="248263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altLang="zh-TW" sz="1600" dirty="0" smtClean="0">
                    <a:latin typeface="Arial Black" panose="020B0A04020102020204" pitchFamily="34" charset="0"/>
                  </a:rPr>
                  <a:t>For </a:t>
                </a:r>
                <a:r>
                  <a:rPr lang="en-US" altLang="zh-TW" sz="1600" i="1" dirty="0" smtClean="0">
                    <a:latin typeface="Arial Black" panose="020B0A04020102020204" pitchFamily="34" charset="0"/>
                  </a:rPr>
                  <a:t>ss</a:t>
                </a:r>
                <a:r>
                  <a:rPr lang="en-US" altLang="zh-TW" sz="1600" dirty="0" smtClean="0">
                    <a:latin typeface="Arial Black" panose="020B0A04020102020204" pitchFamily="34" charset="0"/>
                  </a:rPr>
                  <a:t> in </a:t>
                </a:r>
                <a:r>
                  <a:rPr lang="en-US" altLang="zh-TW" sz="1600" dirty="0" smtClean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S</a:t>
                </a:r>
                <a:r>
                  <a:rPr lang="en-US" altLang="zh-TW" sz="1600" dirty="0" smtClean="0">
                    <a:latin typeface="Arial Black" panose="020B0A04020102020204" pitchFamily="34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altLang="zh-TW" sz="1600" dirty="0">
                    <a:latin typeface="Arial Black" panose="020B0A04020102020204" pitchFamily="34" charset="0"/>
                  </a:rPr>
                  <a:t> </a:t>
                </a:r>
                <a:r>
                  <a:rPr lang="en-US" altLang="zh-TW" sz="1600" dirty="0" smtClean="0">
                    <a:latin typeface="Arial Black" panose="020B0A04020102020204" pitchFamily="34" charset="0"/>
                  </a:rPr>
                  <a:t>   For </a:t>
                </a:r>
                <a:r>
                  <a:rPr lang="en-US" altLang="zh-TW" sz="1600" i="1" dirty="0" smtClean="0">
                    <a:latin typeface="Arial Black" panose="020B0A04020102020204" pitchFamily="34" charset="0"/>
                  </a:rPr>
                  <a:t>xbb</a:t>
                </a:r>
                <a:r>
                  <a:rPr lang="en-US" altLang="zh-TW" sz="1600" dirty="0" smtClean="0">
                    <a:latin typeface="Arial Black" panose="020B0A04020102020204" pitchFamily="34" charset="0"/>
                  </a:rPr>
                  <a:t> in </a:t>
                </a:r>
                <a:r>
                  <a:rPr lang="en-US" altLang="zh-TW" sz="1600" dirty="0" smtClean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Xb</a:t>
                </a:r>
                <a:r>
                  <a:rPr lang="en-US" altLang="zh-TW" sz="1600" dirty="0" smtClean="0">
                    <a:latin typeface="Arial Black" panose="020B0A04020102020204" pitchFamily="34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altLang="zh-TW" sz="1600" dirty="0">
                    <a:latin typeface="Arial Black" panose="020B0A04020102020204" pitchFamily="34" charset="0"/>
                  </a:rPr>
                  <a:t> </a:t>
                </a:r>
                <a:r>
                  <a:rPr lang="en-US" altLang="zh-TW" sz="1600" dirty="0" smtClean="0">
                    <a:latin typeface="Arial Black" panose="020B0A04020102020204" pitchFamily="34" charset="0"/>
                  </a:rPr>
                  <a:t>       For </a:t>
                </a:r>
                <a:r>
                  <a:rPr lang="en-US" altLang="zh-TW" sz="1600" i="1" dirty="0" smtClean="0">
                    <a:latin typeface="Arial Black" panose="020B0A04020102020204" pitchFamily="34" charset="0"/>
                  </a:rPr>
                  <a:t>tww</a:t>
                </a:r>
                <a:r>
                  <a:rPr lang="en-US" altLang="zh-TW" sz="1600" dirty="0" smtClean="0">
                    <a:latin typeface="Arial Black" panose="020B0A04020102020204" pitchFamily="34" charset="0"/>
                  </a:rPr>
                  <a:t> in </a:t>
                </a:r>
                <a:r>
                  <a:rPr lang="en-US" altLang="zh-TW" sz="1600" dirty="0" smtClean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Tw</a:t>
                </a:r>
                <a:r>
                  <a:rPr lang="en-US" altLang="zh-TW" sz="1600" dirty="0" smtClean="0">
                    <a:latin typeface="Arial Black" panose="020B0A04020102020204" pitchFamily="34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altLang="zh-TW" sz="1600" dirty="0" smtClean="0">
                    <a:latin typeface="Arial Black" panose="020B0A04020102020204" pitchFamily="34" charset="0"/>
                  </a:rPr>
                  <a:t>            For </a:t>
                </a:r>
                <a:r>
                  <a:rPr lang="en-US" altLang="zh-TW" sz="1600" i="1" dirty="0" smtClean="0">
                    <a:latin typeface="Arial Black" panose="020B0A04020102020204" pitchFamily="34" charset="0"/>
                  </a:rPr>
                  <a:t>pmm</a:t>
                </a:r>
                <a:r>
                  <a:rPr lang="en-US" altLang="zh-TW" sz="1600" dirty="0" smtClean="0">
                    <a:latin typeface="Arial Black" panose="020B0A04020102020204" pitchFamily="34" charset="0"/>
                  </a:rPr>
                  <a:t> in </a:t>
                </a:r>
                <a:r>
                  <a:rPr lang="en-US" altLang="zh-TW" sz="1600" dirty="0" smtClean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Pm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altLang="zh-TW" sz="1600" dirty="0" smtClean="0">
                    <a:latin typeface="Arial Black" panose="020B0A04020102020204" pitchFamily="34" charset="0"/>
                  </a:rPr>
                  <a:t>                For </a:t>
                </a:r>
                <a:r>
                  <a:rPr lang="en-US" altLang="zh-TW" sz="1600" i="1" dirty="0" smtClean="0">
                    <a:latin typeface="Arial Black" panose="020B0A04020102020204" pitchFamily="34" charset="0"/>
                  </a:rPr>
                  <a:t>rr</a:t>
                </a:r>
                <a:r>
                  <a:rPr lang="en-US" altLang="zh-TW" sz="1600" dirty="0" smtClean="0">
                    <a:latin typeface="Arial Black" panose="020B0A04020102020204" pitchFamily="34" charset="0"/>
                  </a:rPr>
                  <a:t> in </a:t>
                </a:r>
                <a:r>
                  <a:rPr lang="en-US" altLang="zh-TW" sz="1600" dirty="0" smtClean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R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altLang="zh-TW" sz="1600" dirty="0" smtClean="0">
                    <a:latin typeface="Arial Black" panose="020B0A04020102020204" pitchFamily="34" charset="0"/>
                  </a:rPr>
                  <a:t>                    For </a:t>
                </a:r>
                <a:r>
                  <a:rPr lang="en-US" altLang="zh-TW" sz="1600" i="1" dirty="0" smtClean="0">
                    <a:latin typeface="Arial Black" panose="020B0A04020102020204" pitchFamily="34" charset="0"/>
                  </a:rPr>
                  <a:t>pcc</a:t>
                </a:r>
                <a:r>
                  <a:rPr lang="en-US" altLang="zh-TW" sz="1600" dirty="0" smtClean="0">
                    <a:latin typeface="Arial Black" panose="020B0A04020102020204" pitchFamily="34" charset="0"/>
                  </a:rPr>
                  <a:t> in </a:t>
                </a:r>
                <a:r>
                  <a:rPr lang="en-US" altLang="zh-TW" sz="1600" dirty="0" smtClean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Pch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altLang="zh-TW" sz="1600" dirty="0" smtClean="0">
                    <a:latin typeface="Arial Black" panose="020B0A04020102020204" pitchFamily="34" charset="0"/>
                  </a:rPr>
                  <a:t>                        </a:t>
                </a:r>
                <a:r>
                  <a:rPr lang="en-US" altLang="zh-TW" sz="1600" dirty="0" smtClean="0">
                    <a:solidFill>
                      <a:schemeClr val="bg1">
                        <a:lumMod val="50000"/>
                      </a:schemeClr>
                    </a:solidFill>
                    <a:latin typeface="Arial Black" panose="020B0A04020102020204" pitchFamily="34" charset="0"/>
                  </a:rPr>
                  <a:t>o[tww][pmm] += (w[pmm][rr][pcc] * x[xbb][U*thh+ss][U*tww+rr][pcc])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altLang="zh-TW" sz="1600" dirty="0" smtClean="0">
                    <a:solidFill>
                      <a:schemeClr val="bg1">
                        <a:lumMod val="50000"/>
                      </a:schemeClr>
                    </a:solidFill>
                    <a:latin typeface="Arial Black" panose="020B0A04020102020204" pitchFamily="34" charset="0"/>
                  </a:rPr>
                  <a:t>                                                                                                             &lt;&lt;(Ab*(xbb+wbb))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altLang="zh-TW" sz="1400" dirty="0">
                    <a:solidFill>
                      <a:schemeClr val="bg1">
                        <a:lumMod val="50000"/>
                      </a:schemeClr>
                    </a:solidFill>
                    <a:latin typeface="Arial Black" panose="020B0A04020102020204" pitchFamily="34" charset="0"/>
                  </a:rPr>
                  <a:t> </a:t>
                </a:r>
                <a:r>
                  <a:rPr lang="en-US" altLang="zh-TW" sz="1400" dirty="0" smtClean="0">
                    <a:solidFill>
                      <a:schemeClr val="bg1">
                        <a:lumMod val="50000"/>
                      </a:schemeClr>
                    </a:solidFill>
                    <a:latin typeface="Arial Black" panose="020B0A04020102020204" pitchFamily="34" charset="0"/>
                  </a:rPr>
                  <a:t>                                         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𝑤𝑤</m:t>
                    </m:r>
                    <m:r>
                      <a:rPr lang="en-US" altLang="zh-TW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1400" dirty="0" smtClean="0">
                    <a:solidFill>
                      <a:schemeClr val="bg1">
                        <a:lumMod val="50000"/>
                      </a:schemeClr>
                    </a:solidFill>
                    <a:latin typeface="Arial Black" panose="020B0A04020102020204" pitchFamily="34" charset="0"/>
                  </a:rPr>
                  <a:t>=U*tww+rr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hh</m:t>
                    </m:r>
                    <m:r>
                      <a:rPr lang="en-US" altLang="zh-TW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TW" sz="1400" dirty="0" smtClean="0">
                    <a:solidFill>
                      <a:schemeClr val="bg1">
                        <a:lumMod val="50000"/>
                      </a:schemeClr>
                    </a:solidFill>
                    <a:latin typeface="Arial Black" panose="020B0A04020102020204" pitchFamily="34" charset="0"/>
                  </a:rPr>
                  <a:t>=U*thh+ss</a:t>
                </a:r>
                <a:endPara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mc:Choice>
        <mc:Fallback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570" y="2727721"/>
                <a:ext cx="9640124" cy="2482634"/>
              </a:xfrm>
              <a:prstGeom prst="rect">
                <a:avLst/>
              </a:prstGeom>
              <a:blipFill>
                <a:blip r:embed="rId2"/>
                <a:stretch>
                  <a:fillRect l="-380" t="-7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/>
          <p:cNvSpPr/>
          <p:nvPr/>
        </p:nvSpPr>
        <p:spPr>
          <a:xfrm>
            <a:off x="6084916" y="149629"/>
            <a:ext cx="3956859" cy="106402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DRAM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7945291" y="1180064"/>
            <a:ext cx="233103" cy="362945"/>
            <a:chOff x="7523018" y="979733"/>
            <a:chExt cx="233103" cy="533183"/>
          </a:xfrm>
        </p:grpSpPr>
        <p:sp>
          <p:nvSpPr>
            <p:cNvPr id="7" name="向下箭號 6"/>
            <p:cNvSpPr/>
            <p:nvPr/>
          </p:nvSpPr>
          <p:spPr>
            <a:xfrm>
              <a:off x="7523018" y="979733"/>
              <a:ext cx="99753" cy="533183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下箭號 7"/>
            <p:cNvSpPr/>
            <p:nvPr/>
          </p:nvSpPr>
          <p:spPr>
            <a:xfrm rot="10800000">
              <a:off x="7656368" y="979733"/>
              <a:ext cx="99753" cy="533183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7945291" y="2546249"/>
            <a:ext cx="233103" cy="362945"/>
            <a:chOff x="7523018" y="979733"/>
            <a:chExt cx="233103" cy="533183"/>
          </a:xfrm>
        </p:grpSpPr>
        <p:sp>
          <p:nvSpPr>
            <p:cNvPr id="12" name="向下箭號 11"/>
            <p:cNvSpPr/>
            <p:nvPr/>
          </p:nvSpPr>
          <p:spPr>
            <a:xfrm>
              <a:off x="7523018" y="979733"/>
              <a:ext cx="99753" cy="533183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向下箭號 12"/>
            <p:cNvSpPr/>
            <p:nvPr/>
          </p:nvSpPr>
          <p:spPr>
            <a:xfrm rot="10800000">
              <a:off x="7656368" y="979733"/>
              <a:ext cx="99753" cy="533183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7325295" y="3098920"/>
            <a:ext cx="147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PE ARRAY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618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589" y="494890"/>
            <a:ext cx="13089177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1409700" y="727362"/>
            <a:ext cx="8448675" cy="4904989"/>
          </a:xfrm>
          <a:prstGeom prst="rect">
            <a:avLst/>
          </a:prstGeom>
          <a:solidFill>
            <a:schemeClr val="bg1">
              <a:lumMod val="85000"/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2772410" y="1978429"/>
            <a:ext cx="3574472" cy="3566160"/>
          </a:xfrm>
          <a:prstGeom prst="roundRect">
            <a:avLst>
              <a:gd name="adj" fmla="val 3147"/>
            </a:avLst>
          </a:prstGeom>
          <a:solidFill>
            <a:srgbClr val="A5A5A5">
              <a:alpha val="69804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PE array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2847109" y="1172137"/>
            <a:ext cx="3383280" cy="545868"/>
          </a:xfrm>
          <a:prstGeom prst="roundRect">
            <a:avLst>
              <a:gd name="adj" fmla="val 7530"/>
            </a:avLst>
          </a:prstGeom>
          <a:solidFill>
            <a:schemeClr val="accent1">
              <a:alpha val="52157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Input Buffer</a:t>
            </a:r>
            <a:endParaRPr lang="zh-TW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1749392" y="1986091"/>
            <a:ext cx="868593" cy="3566160"/>
          </a:xfrm>
          <a:prstGeom prst="roundRect">
            <a:avLst>
              <a:gd name="adj" fmla="val 8590"/>
            </a:avLst>
          </a:prstGeom>
          <a:solidFill>
            <a:schemeClr val="accent6">
              <a:lumMod val="75000"/>
              <a:alpha val="5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Weight</a:t>
            </a:r>
          </a:p>
          <a:p>
            <a:pPr algn="ctr"/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Buffer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7356141" y="1943904"/>
            <a:ext cx="2267669" cy="3623593"/>
          </a:xfrm>
          <a:prstGeom prst="roundRect">
            <a:avLst>
              <a:gd name="adj" fmla="val 4906"/>
            </a:avLst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Global Buffer</a:t>
            </a:r>
            <a:endParaRPr lang="zh-TW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6255" y="399011"/>
            <a:ext cx="922712" cy="227215"/>
          </a:xfrm>
          <a:prstGeom prst="rect">
            <a:avLst/>
          </a:prstGeom>
          <a:solidFill>
            <a:schemeClr val="accent6">
              <a:lumMod val="60000"/>
              <a:lumOff val="40000"/>
              <a:alpha val="7098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66256" y="116378"/>
            <a:ext cx="922712" cy="282633"/>
          </a:xfrm>
          <a:prstGeom prst="rect">
            <a:avLst/>
          </a:prstGeom>
          <a:solidFill>
            <a:srgbClr val="AF090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66255" y="626226"/>
            <a:ext cx="922712" cy="358832"/>
          </a:xfrm>
          <a:prstGeom prst="rect">
            <a:avLst/>
          </a:prstGeom>
          <a:solidFill>
            <a:schemeClr val="tx1">
              <a:lumMod val="65000"/>
              <a:lumOff val="35000"/>
              <a:alpha val="7098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40" y="2780108"/>
            <a:ext cx="1136119" cy="103972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003520" y="2082969"/>
            <a:ext cx="324912" cy="128564"/>
          </a:xfrm>
          <a:prstGeom prst="rect">
            <a:avLst/>
          </a:prstGeom>
          <a:solidFill>
            <a:srgbClr val="5B9BD5">
              <a:alpha val="41176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3471221" y="2082969"/>
            <a:ext cx="324912" cy="128564"/>
          </a:xfrm>
          <a:prstGeom prst="rect">
            <a:avLst/>
          </a:prstGeom>
          <a:solidFill>
            <a:srgbClr val="5B9BD5">
              <a:alpha val="41176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3938922" y="2081743"/>
            <a:ext cx="324912" cy="128564"/>
          </a:xfrm>
          <a:prstGeom prst="rect">
            <a:avLst/>
          </a:prstGeom>
          <a:solidFill>
            <a:srgbClr val="5B9BD5">
              <a:alpha val="41176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5770059" y="2082969"/>
            <a:ext cx="324912" cy="128564"/>
          </a:xfrm>
          <a:prstGeom prst="rect">
            <a:avLst/>
          </a:prstGeom>
          <a:solidFill>
            <a:srgbClr val="5B9BD5">
              <a:alpha val="41176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3075709" y="399011"/>
            <a:ext cx="99418" cy="113607"/>
          </a:xfrm>
          <a:prstGeom prst="ellipse">
            <a:avLst/>
          </a:prstGeom>
          <a:solidFill>
            <a:srgbClr val="000000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3229014" y="399010"/>
            <a:ext cx="99418" cy="113607"/>
          </a:xfrm>
          <a:prstGeom prst="ellipse">
            <a:avLst/>
          </a:prstGeom>
          <a:solidFill>
            <a:srgbClr val="000000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3371908" y="399009"/>
            <a:ext cx="99418" cy="113607"/>
          </a:xfrm>
          <a:prstGeom prst="ellipse">
            <a:avLst/>
          </a:prstGeom>
          <a:solidFill>
            <a:srgbClr val="000000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2873" y="323856"/>
            <a:ext cx="410299" cy="263911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0120" y="2378675"/>
            <a:ext cx="410299" cy="263911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2960826" y="4078862"/>
            <a:ext cx="410299" cy="263911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486654">
            <a:off x="4255963" y="3402515"/>
            <a:ext cx="410299" cy="263911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2730174" y="5725772"/>
            <a:ext cx="1900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Arial Black" panose="020B0A04020102020204" pitchFamily="34" charset="0"/>
              </a:rPr>
              <a:t>Input register file</a:t>
            </a:r>
            <a:endParaRPr lang="zh-TW" altLang="en-US" sz="1400" dirty="0">
              <a:latin typeface="Arial Black" panose="020B0A04020102020204" pitchFamily="34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2724546" y="5990724"/>
            <a:ext cx="2197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Arial Black" panose="020B0A04020102020204" pitchFamily="34" charset="0"/>
              </a:rPr>
              <a:t>Multiplier-adder tree</a:t>
            </a:r>
            <a:endParaRPr lang="zh-TW" altLang="en-US" sz="1400" dirty="0">
              <a:latin typeface="Arial Black" panose="020B0A04020102020204" pitchFamily="34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2724546" y="6249590"/>
            <a:ext cx="2064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Arial Black" panose="020B0A04020102020204" pitchFamily="34" charset="0"/>
              </a:rPr>
              <a:t>Weight register file</a:t>
            </a:r>
            <a:endParaRPr lang="zh-TW" altLang="en-US" sz="1400" dirty="0">
              <a:latin typeface="Arial Black" panose="020B0A04020102020204" pitchFamily="34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2724546" y="6500622"/>
            <a:ext cx="2512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Arial Black" panose="020B0A04020102020204" pitchFamily="34" charset="0"/>
              </a:rPr>
              <a:t>Partial sum register file</a:t>
            </a:r>
            <a:endParaRPr lang="zh-TW" altLang="en-US" sz="1400" dirty="0">
              <a:latin typeface="Arial Black" panose="020B0A04020102020204" pitchFamily="34" charset="0"/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3615017" y="1756909"/>
            <a:ext cx="1847463" cy="1869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圓角矩形 50"/>
          <p:cNvSpPr/>
          <p:nvPr/>
        </p:nvSpPr>
        <p:spPr>
          <a:xfrm>
            <a:off x="5589537" y="5764320"/>
            <a:ext cx="854262" cy="1869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6443799" y="5736430"/>
            <a:ext cx="1747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Arial Black" panose="020B0A04020102020204" pitchFamily="34" charset="0"/>
              </a:rPr>
              <a:t>Shift dispatcher</a:t>
            </a:r>
            <a:endParaRPr lang="zh-TW" altLang="en-US" sz="1400" dirty="0">
              <a:latin typeface="Arial Black" panose="020B0A04020102020204" pitchFamily="34" charset="0"/>
            </a:endParaRPr>
          </a:p>
        </p:txBody>
      </p:sp>
      <p:sp>
        <p:nvSpPr>
          <p:cNvPr id="53" name="圓角矩形 52"/>
          <p:cNvSpPr/>
          <p:nvPr/>
        </p:nvSpPr>
        <p:spPr>
          <a:xfrm>
            <a:off x="3615017" y="916538"/>
            <a:ext cx="1847463" cy="1869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圓角矩形 54"/>
          <p:cNvSpPr/>
          <p:nvPr/>
        </p:nvSpPr>
        <p:spPr>
          <a:xfrm>
            <a:off x="6409859" y="1970286"/>
            <a:ext cx="848336" cy="3566160"/>
          </a:xfrm>
          <a:prstGeom prst="roundRect">
            <a:avLst>
              <a:gd name="adj" fmla="val 3147"/>
            </a:avLst>
          </a:prstGeom>
          <a:solidFill>
            <a:srgbClr val="BFBFBF">
              <a:alpha val="74902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1D</a:t>
            </a:r>
          </a:p>
          <a:p>
            <a:pPr algn="ctr"/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PE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向右箭號 55"/>
          <p:cNvSpPr/>
          <p:nvPr/>
        </p:nvSpPr>
        <p:spPr>
          <a:xfrm>
            <a:off x="6173954" y="76623"/>
            <a:ext cx="269845" cy="132927"/>
          </a:xfrm>
          <a:prstGeom prst="rightArrow">
            <a:avLst/>
          </a:prstGeom>
          <a:solidFill>
            <a:schemeClr val="tx1">
              <a:lumMod val="85000"/>
              <a:lumOff val="15000"/>
              <a:alpha val="5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向右箭號 56"/>
          <p:cNvSpPr/>
          <p:nvPr/>
        </p:nvSpPr>
        <p:spPr>
          <a:xfrm rot="10800000">
            <a:off x="6173954" y="211495"/>
            <a:ext cx="269845" cy="132927"/>
          </a:xfrm>
          <a:prstGeom prst="rightArrow">
            <a:avLst/>
          </a:prstGeom>
          <a:solidFill>
            <a:schemeClr val="tx1">
              <a:lumMod val="85000"/>
              <a:lumOff val="15000"/>
              <a:alpha val="5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上彎箭號 58"/>
          <p:cNvSpPr/>
          <p:nvPr/>
        </p:nvSpPr>
        <p:spPr>
          <a:xfrm rot="16200000">
            <a:off x="6532383" y="-153365"/>
            <a:ext cx="1027365" cy="3167170"/>
          </a:xfrm>
          <a:prstGeom prst="bentUpArrow">
            <a:avLst>
              <a:gd name="adj1" fmla="val 6557"/>
              <a:gd name="adj2" fmla="val 9262"/>
              <a:gd name="adj3" fmla="val 12842"/>
            </a:avLst>
          </a:prstGeom>
          <a:solidFill>
            <a:schemeClr val="tx1">
              <a:lumMod val="50000"/>
              <a:lumOff val="50000"/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向上箭號 61"/>
          <p:cNvSpPr/>
          <p:nvPr/>
        </p:nvSpPr>
        <p:spPr>
          <a:xfrm rot="16200000">
            <a:off x="4870512" y="2954946"/>
            <a:ext cx="233106" cy="4880841"/>
          </a:xfrm>
          <a:prstGeom prst="upArrow">
            <a:avLst>
              <a:gd name="adj1" fmla="val 39784"/>
              <a:gd name="adj2" fmla="val 70431"/>
            </a:avLst>
          </a:prstGeom>
          <a:solidFill>
            <a:schemeClr val="tx1">
              <a:lumMod val="50000"/>
              <a:lumOff val="50000"/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3357162" y="2378750"/>
            <a:ext cx="73094" cy="276324"/>
          </a:xfrm>
          <a:prstGeom prst="rect">
            <a:avLst/>
          </a:prstGeom>
          <a:solidFill>
            <a:schemeClr val="accent2">
              <a:lumMod val="75000"/>
              <a:alpha val="87059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3357162" y="2818301"/>
            <a:ext cx="73094" cy="276324"/>
          </a:xfrm>
          <a:prstGeom prst="rect">
            <a:avLst/>
          </a:prstGeom>
          <a:solidFill>
            <a:schemeClr val="accent2">
              <a:lumMod val="75000"/>
              <a:alpha val="87059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3357162" y="3260207"/>
            <a:ext cx="73094" cy="276324"/>
          </a:xfrm>
          <a:prstGeom prst="rect">
            <a:avLst/>
          </a:prstGeom>
          <a:solidFill>
            <a:schemeClr val="accent2">
              <a:lumMod val="75000"/>
              <a:alpha val="87059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3385070" y="5007408"/>
            <a:ext cx="73094" cy="276324"/>
          </a:xfrm>
          <a:prstGeom prst="rect">
            <a:avLst/>
          </a:prstGeom>
          <a:solidFill>
            <a:schemeClr val="accent2">
              <a:lumMod val="75000"/>
              <a:alpha val="87059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3839779" y="2374054"/>
            <a:ext cx="73094" cy="276324"/>
          </a:xfrm>
          <a:prstGeom prst="rect">
            <a:avLst/>
          </a:prstGeom>
          <a:solidFill>
            <a:schemeClr val="accent2">
              <a:lumMod val="75000"/>
              <a:alpha val="87059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3839779" y="2812790"/>
            <a:ext cx="73094" cy="276324"/>
          </a:xfrm>
          <a:prstGeom prst="rect">
            <a:avLst/>
          </a:prstGeom>
          <a:solidFill>
            <a:schemeClr val="accent2">
              <a:lumMod val="75000"/>
              <a:alpha val="87059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4314032" y="2375120"/>
            <a:ext cx="73094" cy="276324"/>
          </a:xfrm>
          <a:prstGeom prst="rect">
            <a:avLst/>
          </a:prstGeom>
          <a:solidFill>
            <a:schemeClr val="accent2">
              <a:lumMod val="75000"/>
              <a:alpha val="87059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5658842" y="2378750"/>
            <a:ext cx="73094" cy="276324"/>
          </a:xfrm>
          <a:prstGeom prst="rect">
            <a:avLst/>
          </a:prstGeom>
          <a:solidFill>
            <a:schemeClr val="accent2">
              <a:lumMod val="75000"/>
              <a:alpha val="87059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6123812" y="2378750"/>
            <a:ext cx="73094" cy="276324"/>
          </a:xfrm>
          <a:prstGeom prst="rect">
            <a:avLst/>
          </a:prstGeom>
          <a:solidFill>
            <a:schemeClr val="accent2">
              <a:lumMod val="75000"/>
              <a:alpha val="87059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5652888" y="5002490"/>
            <a:ext cx="73094" cy="276324"/>
          </a:xfrm>
          <a:prstGeom prst="rect">
            <a:avLst/>
          </a:prstGeom>
          <a:solidFill>
            <a:schemeClr val="accent2">
              <a:lumMod val="75000"/>
              <a:alpha val="87059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6117858" y="5002490"/>
            <a:ext cx="73094" cy="276324"/>
          </a:xfrm>
          <a:prstGeom prst="rect">
            <a:avLst/>
          </a:prstGeom>
          <a:solidFill>
            <a:schemeClr val="accent2">
              <a:lumMod val="75000"/>
              <a:alpha val="87059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5943304" y="6002353"/>
            <a:ext cx="193833" cy="401125"/>
          </a:xfrm>
          <a:prstGeom prst="rect">
            <a:avLst/>
          </a:prstGeom>
          <a:solidFill>
            <a:schemeClr val="accent2">
              <a:lumMod val="75000"/>
              <a:alpha val="87059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文字方塊 75"/>
          <p:cNvSpPr txBox="1"/>
          <p:nvPr/>
        </p:nvSpPr>
        <p:spPr>
          <a:xfrm>
            <a:off x="6440671" y="5976080"/>
            <a:ext cx="2451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Arial Black" panose="020B0A04020102020204" pitchFamily="34" charset="0"/>
              </a:rPr>
              <a:t>Partial sum propagater</a:t>
            </a:r>
            <a:endParaRPr lang="zh-TW" altLang="en-US" sz="1400" dirty="0">
              <a:latin typeface="Arial Black" panose="020B0A04020102020204" pitchFamily="34" charset="0"/>
            </a:endParaRPr>
          </a:p>
        </p:txBody>
      </p:sp>
      <p:pic>
        <p:nvPicPr>
          <p:cNvPr id="78" name="圖片 7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92826" y="3586655"/>
            <a:ext cx="428685" cy="333422"/>
          </a:xfrm>
          <a:prstGeom prst="rect">
            <a:avLst/>
          </a:prstGeom>
        </p:spPr>
      </p:pic>
      <p:sp>
        <p:nvSpPr>
          <p:cNvPr id="79" name="向右箭號 78"/>
          <p:cNvSpPr/>
          <p:nvPr/>
        </p:nvSpPr>
        <p:spPr>
          <a:xfrm>
            <a:off x="6225964" y="3686902"/>
            <a:ext cx="269845" cy="132927"/>
          </a:xfrm>
          <a:prstGeom prst="rightArrow">
            <a:avLst/>
          </a:prstGeom>
          <a:solidFill>
            <a:schemeClr val="tx1">
              <a:lumMod val="85000"/>
              <a:lumOff val="15000"/>
              <a:alpha val="5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/>
        </p:nvSpPr>
        <p:spPr>
          <a:xfrm>
            <a:off x="1912692" y="5772210"/>
            <a:ext cx="780703" cy="182986"/>
          </a:xfrm>
          <a:prstGeom prst="rect">
            <a:avLst/>
          </a:prstGeom>
          <a:solidFill>
            <a:srgbClr val="5B9BD5">
              <a:alpha val="41176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" name="圖片 8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478" y="1259773"/>
            <a:ext cx="1228896" cy="1181265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4781" y="2330725"/>
            <a:ext cx="438316" cy="421326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7677" y="2773036"/>
            <a:ext cx="438316" cy="421326"/>
          </a:xfrm>
          <a:prstGeom prst="rect">
            <a:avLst/>
          </a:prstGeom>
        </p:spPr>
      </p:pic>
      <p:pic>
        <p:nvPicPr>
          <p:cNvPr id="84" name="圖片 8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0095" y="3207171"/>
            <a:ext cx="438316" cy="421326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3601" y="4972196"/>
            <a:ext cx="438316" cy="421326"/>
          </a:xfrm>
          <a:prstGeom prst="rect">
            <a:avLst/>
          </a:prstGeom>
        </p:spPr>
      </p:pic>
      <p:pic>
        <p:nvPicPr>
          <p:cNvPr id="87" name="圖片 8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9507" y="2330725"/>
            <a:ext cx="438316" cy="421326"/>
          </a:xfrm>
          <a:prstGeom prst="rect">
            <a:avLst/>
          </a:prstGeom>
        </p:spPr>
      </p:pic>
      <p:pic>
        <p:nvPicPr>
          <p:cNvPr id="88" name="圖片 8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2403" y="2773036"/>
            <a:ext cx="438316" cy="421326"/>
          </a:xfrm>
          <a:prstGeom prst="rect">
            <a:avLst/>
          </a:prstGeom>
        </p:spPr>
      </p:pic>
      <p:pic>
        <p:nvPicPr>
          <p:cNvPr id="89" name="圖片 8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1253" y="2333559"/>
            <a:ext cx="438316" cy="421326"/>
          </a:xfrm>
          <a:prstGeom prst="rect">
            <a:avLst/>
          </a:prstGeom>
        </p:spPr>
      </p:pic>
      <p:pic>
        <p:nvPicPr>
          <p:cNvPr id="90" name="圖片 8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41287" y="2326842"/>
            <a:ext cx="438316" cy="421326"/>
          </a:xfrm>
          <a:prstGeom prst="rect">
            <a:avLst/>
          </a:prstGeom>
        </p:spPr>
      </p:pic>
      <p:pic>
        <p:nvPicPr>
          <p:cNvPr id="91" name="圖片 9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8334" y="4966765"/>
            <a:ext cx="438316" cy="421326"/>
          </a:xfrm>
          <a:prstGeom prst="rect">
            <a:avLst/>
          </a:prstGeom>
        </p:spPr>
      </p:pic>
      <p:pic>
        <p:nvPicPr>
          <p:cNvPr id="92" name="圖片 9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4587" y="5953821"/>
            <a:ext cx="1016504" cy="97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0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67" y="304364"/>
            <a:ext cx="8707065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2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786" y="2646730"/>
            <a:ext cx="9906983" cy="172677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690071" y="1934308"/>
            <a:ext cx="3365505" cy="9319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5055576" y="1715857"/>
            <a:ext cx="6734908" cy="10097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43" y="4373508"/>
            <a:ext cx="10326541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2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55" y="-467269"/>
            <a:ext cx="10850489" cy="779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8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452" y="0"/>
            <a:ext cx="4797462" cy="23469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452" y="2144607"/>
            <a:ext cx="4734099" cy="2237509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H="1">
            <a:off x="2657482" y="162714"/>
            <a:ext cx="8313" cy="6201294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978264" y="6130255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Arial Black" panose="020B0A04020102020204" pitchFamily="34" charset="0"/>
              </a:rPr>
              <a:t>time</a:t>
            </a:r>
            <a:endParaRPr lang="zh-TW" altLang="en-US" sz="1400" dirty="0">
              <a:latin typeface="Arial Black" panose="020B0A040201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6452" y="4328179"/>
            <a:ext cx="5696988" cy="204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8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454" y="161261"/>
            <a:ext cx="6511092" cy="653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113188"/>
              </p:ext>
            </p:extLst>
          </p:nvPr>
        </p:nvGraphicFramePr>
        <p:xfrm>
          <a:off x="3828472" y="1159086"/>
          <a:ext cx="49682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20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504303180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151597789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028298873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111051999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759307118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3623268784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061833386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3894154190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80912050"/>
                    </a:ext>
                  </a:extLst>
                </a:gridCol>
              </a:tblGrid>
              <a:tr h="2810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699776"/>
              </p:ext>
            </p:extLst>
          </p:nvPr>
        </p:nvGraphicFramePr>
        <p:xfrm>
          <a:off x="187960" y="239606"/>
          <a:ext cx="369062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552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1504303180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2151597789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2028298873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1111051999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759307118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3623268784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1061833386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3894154190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180912050"/>
                    </a:ext>
                  </a:extLst>
                </a:gridCol>
              </a:tblGrid>
              <a:tr h="2556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06" y="2001626"/>
            <a:ext cx="3712406" cy="5739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386" y="2001626"/>
            <a:ext cx="3712412" cy="57393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506" y="2001626"/>
            <a:ext cx="3712412" cy="573935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536098"/>
              </p:ext>
            </p:extLst>
          </p:nvPr>
        </p:nvGraphicFramePr>
        <p:xfrm>
          <a:off x="5637485" y="3026366"/>
          <a:ext cx="13182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420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439420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439420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</a:tblGrid>
              <a:tr h="360415">
                <a:tc>
                  <a:txBody>
                    <a:bodyPr/>
                    <a:lstStyle/>
                    <a:p>
                      <a:endParaRPr lang="zh-TW" altLang="en-US" sz="1200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6098430" y="148631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  <a:endParaRPr lang="zh-TW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371810" y="724532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ww'1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860495" y="2706262"/>
            <a:ext cx="1212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tww1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964579" y="724532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ww'2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633359" y="724532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ww'3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575626" y="1453243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pcc1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068647" y="1453240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pcc2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575284" y="145638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pcc3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068305" y="1453240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pcc4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411169" y="1761017"/>
            <a:ext cx="109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pmm1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807510" y="1761017"/>
            <a:ext cx="109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pmm1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519922" y="1763600"/>
            <a:ext cx="109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pmm2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274758" y="334923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pmm1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904520" y="3349232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pmm2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539576" y="3349232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pmm3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48" name="表格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972992"/>
              </p:ext>
            </p:extLst>
          </p:nvPr>
        </p:nvGraphicFramePr>
        <p:xfrm>
          <a:off x="3828472" y="4208477"/>
          <a:ext cx="49682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20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504303180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151597789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028298873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111051999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759307118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3623268784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061833386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3894154190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80912050"/>
                    </a:ext>
                  </a:extLst>
                </a:gridCol>
              </a:tblGrid>
              <a:tr h="2810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pic>
        <p:nvPicPr>
          <p:cNvPr id="49" name="圖片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06" y="5051017"/>
            <a:ext cx="3712406" cy="573934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386" y="5051017"/>
            <a:ext cx="3712412" cy="573935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506" y="5051017"/>
            <a:ext cx="3712412" cy="573935"/>
          </a:xfrm>
          <a:prstGeom prst="rect">
            <a:avLst/>
          </a:prstGeom>
        </p:spPr>
      </p:pic>
      <p:graphicFrame>
        <p:nvGraphicFramePr>
          <p:cNvPr id="52" name="表格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780742"/>
              </p:ext>
            </p:extLst>
          </p:nvPr>
        </p:nvGraphicFramePr>
        <p:xfrm>
          <a:off x="5681821" y="5978733"/>
          <a:ext cx="13182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420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439420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439420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</a:tblGrid>
              <a:tr h="360415">
                <a:tc>
                  <a:txBody>
                    <a:bodyPr/>
                    <a:lstStyle/>
                    <a:p>
                      <a:endParaRPr lang="zh-TW" altLang="en-US" sz="1200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sp>
        <p:nvSpPr>
          <p:cNvPr id="53" name="文字方塊 52"/>
          <p:cNvSpPr txBox="1"/>
          <p:nvPr/>
        </p:nvSpPr>
        <p:spPr>
          <a:xfrm>
            <a:off x="6098430" y="4606582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  <a:endParaRPr lang="zh-TW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4371810" y="3773923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ww'4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5851846" y="5624951"/>
            <a:ext cx="1212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tww2</a:t>
            </a:r>
            <a:endParaRPr lang="zh-TW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5964579" y="3773923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ww'2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7633359" y="3773923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ww'3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69" name="直線接點 68"/>
          <p:cNvCxnSpPr/>
          <p:nvPr/>
        </p:nvCxnSpPr>
        <p:spPr>
          <a:xfrm>
            <a:off x="418358" y="3708769"/>
            <a:ext cx="11464506" cy="0"/>
          </a:xfrm>
          <a:prstGeom prst="line">
            <a:avLst/>
          </a:prstGeom>
          <a:ln w="57150">
            <a:solidFill>
              <a:srgbClr val="7F7F7F">
                <a:alpha val="6588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/>
          <p:cNvSpPr txBox="1"/>
          <p:nvPr/>
        </p:nvSpPr>
        <p:spPr>
          <a:xfrm>
            <a:off x="111121" y="821080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Input Pad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44182" y="1731355"/>
            <a:ext cx="14389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Weight Pad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121671" y="2656136"/>
            <a:ext cx="1284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Psum Pad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3" name="向上箭號 72"/>
          <p:cNvSpPr/>
          <p:nvPr/>
        </p:nvSpPr>
        <p:spPr>
          <a:xfrm flipV="1">
            <a:off x="11743326" y="3314728"/>
            <a:ext cx="253235" cy="842540"/>
          </a:xfrm>
          <a:prstGeom prst="up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/>
          <p:cNvSpPr txBox="1"/>
          <p:nvPr/>
        </p:nvSpPr>
        <p:spPr>
          <a:xfrm>
            <a:off x="11505594" y="4177582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time</a:t>
            </a:r>
            <a:endParaRPr lang="zh-TW" altLang="en-US" sz="1600" b="1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829266" y="2402085"/>
            <a:ext cx="5245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pcc1</a:t>
            </a:r>
            <a:endParaRPr lang="zh-TW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1175643" y="2402082"/>
            <a:ext cx="5245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pcc2</a:t>
            </a:r>
            <a:endParaRPr lang="zh-TW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1518378" y="2405227"/>
            <a:ext cx="5245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pcc3</a:t>
            </a:r>
            <a:endParaRPr lang="zh-TW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1856119" y="2402082"/>
            <a:ext cx="5245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pcc4</a:t>
            </a:r>
            <a:endParaRPr lang="zh-TW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4865860" y="2389864"/>
            <a:ext cx="109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rr1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6051528" y="2380502"/>
            <a:ext cx="109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rr2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7182748" y="2383625"/>
            <a:ext cx="109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rr3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2" name="向上箭號 81"/>
          <p:cNvSpPr/>
          <p:nvPr/>
        </p:nvSpPr>
        <p:spPr>
          <a:xfrm flipV="1">
            <a:off x="6177043" y="2658054"/>
            <a:ext cx="253235" cy="191471"/>
          </a:xfrm>
          <a:prstGeom prst="up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向上箭號 82"/>
          <p:cNvSpPr/>
          <p:nvPr/>
        </p:nvSpPr>
        <p:spPr>
          <a:xfrm flipV="1">
            <a:off x="6185974" y="5537800"/>
            <a:ext cx="253235" cy="191471"/>
          </a:xfrm>
          <a:prstGeom prst="up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478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2431" y="113837"/>
            <a:ext cx="13336861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73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260668"/>
              </p:ext>
            </p:extLst>
          </p:nvPr>
        </p:nvGraphicFramePr>
        <p:xfrm>
          <a:off x="3016504" y="563864"/>
          <a:ext cx="2070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20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504303180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151597789"/>
                    </a:ext>
                  </a:extLst>
                </a:gridCol>
              </a:tblGrid>
              <a:tr h="2810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772819"/>
              </p:ext>
            </p:extLst>
          </p:nvPr>
        </p:nvGraphicFramePr>
        <p:xfrm>
          <a:off x="5235953" y="572786"/>
          <a:ext cx="2070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20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504303180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151597789"/>
                    </a:ext>
                  </a:extLst>
                </a:gridCol>
              </a:tblGrid>
              <a:tr h="2810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270060"/>
              </p:ext>
            </p:extLst>
          </p:nvPr>
        </p:nvGraphicFramePr>
        <p:xfrm>
          <a:off x="7455403" y="563864"/>
          <a:ext cx="2070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20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504303180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151597789"/>
                    </a:ext>
                  </a:extLst>
                </a:gridCol>
              </a:tblGrid>
              <a:tr h="2810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2643979" y="938551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ww1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137000" y="93854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ww2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643637" y="941693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ww3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136658" y="93854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ww4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642004" y="938547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ww5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722374" y="175075"/>
            <a:ext cx="731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xbb1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05165" y="182997"/>
            <a:ext cx="731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xbb2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124615" y="182997"/>
            <a:ext cx="731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xbb3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075819" y="102045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  <a:endParaRPr lang="zh-TW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601121"/>
              </p:ext>
            </p:extLst>
          </p:nvPr>
        </p:nvGraphicFramePr>
        <p:xfrm>
          <a:off x="5741232" y="2405028"/>
          <a:ext cx="109088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628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363628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363628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</a:tblGrid>
              <a:tr h="360415">
                <a:tc>
                  <a:txBody>
                    <a:bodyPr/>
                    <a:lstStyle/>
                    <a:p>
                      <a:endParaRPr lang="zh-TW" altLang="en-US" sz="1200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5387906" y="2783500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tww1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949936" y="2783497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tww2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525584" y="2786642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tww3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30" name="直線接點 29"/>
          <p:cNvCxnSpPr/>
          <p:nvPr/>
        </p:nvCxnSpPr>
        <p:spPr>
          <a:xfrm>
            <a:off x="418358" y="3293012"/>
            <a:ext cx="11464506" cy="0"/>
          </a:xfrm>
          <a:prstGeom prst="line">
            <a:avLst/>
          </a:prstGeom>
          <a:ln w="57150">
            <a:solidFill>
              <a:srgbClr val="7F7F7F">
                <a:alpha val="6588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向上箭號 30"/>
          <p:cNvSpPr/>
          <p:nvPr/>
        </p:nvSpPr>
        <p:spPr>
          <a:xfrm flipV="1">
            <a:off x="11743326" y="2898971"/>
            <a:ext cx="253235" cy="842540"/>
          </a:xfrm>
          <a:prstGeom prst="up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11505594" y="3761825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time</a:t>
            </a:r>
            <a:endParaRPr lang="zh-TW" altLang="en-US" sz="1600" b="1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135811"/>
              </p:ext>
            </p:extLst>
          </p:nvPr>
        </p:nvGraphicFramePr>
        <p:xfrm>
          <a:off x="4887018" y="1695063"/>
          <a:ext cx="276796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552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1504303180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2151597789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2028298873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1111051999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3623268784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1061833386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3894154190"/>
                    </a:ext>
                  </a:extLst>
                </a:gridCol>
              </a:tblGrid>
              <a:tr h="2556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sp>
        <p:nvSpPr>
          <p:cNvPr id="34" name="文字方塊 33"/>
          <p:cNvSpPr txBox="1"/>
          <p:nvPr/>
        </p:nvSpPr>
        <p:spPr>
          <a:xfrm>
            <a:off x="4964368" y="1337428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pmm1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5837229" y="1334583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pmm2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755555" y="1323665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pmm3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787572" y="2024080"/>
            <a:ext cx="472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rr1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099440" y="2024077"/>
            <a:ext cx="472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rr2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433552" y="2027222"/>
            <a:ext cx="472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rr3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40" name="表格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332164"/>
              </p:ext>
            </p:extLst>
          </p:nvPr>
        </p:nvGraphicFramePr>
        <p:xfrm>
          <a:off x="3016504" y="3820097"/>
          <a:ext cx="2070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20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504303180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151597789"/>
                    </a:ext>
                  </a:extLst>
                </a:gridCol>
              </a:tblGrid>
              <a:tr h="2810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33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sp>
        <p:nvSpPr>
          <p:cNvPr id="43" name="文字方塊 42"/>
          <p:cNvSpPr txBox="1"/>
          <p:nvPr/>
        </p:nvSpPr>
        <p:spPr>
          <a:xfrm>
            <a:off x="2643979" y="4194784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ww1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137000" y="4194781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ww2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643637" y="419792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ww3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136658" y="4194781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ww4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4642004" y="4194780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ww5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3722374" y="3431308"/>
            <a:ext cx="731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xbb1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5905165" y="3439230"/>
            <a:ext cx="731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xbb2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8124615" y="3439230"/>
            <a:ext cx="731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xbb3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075819" y="4276684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  <a:endParaRPr lang="zh-TW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52" name="表格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711572"/>
              </p:ext>
            </p:extLst>
          </p:nvPr>
        </p:nvGraphicFramePr>
        <p:xfrm>
          <a:off x="5741232" y="5661261"/>
          <a:ext cx="109088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628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363628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363628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</a:tblGrid>
              <a:tr h="360415">
                <a:tc>
                  <a:txBody>
                    <a:bodyPr/>
                    <a:lstStyle/>
                    <a:p>
                      <a:endParaRPr lang="zh-TW" altLang="en-US" sz="1200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sp>
        <p:nvSpPr>
          <p:cNvPr id="53" name="文字方塊 52"/>
          <p:cNvSpPr txBox="1"/>
          <p:nvPr/>
        </p:nvSpPr>
        <p:spPr>
          <a:xfrm>
            <a:off x="5387906" y="6039733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tww1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5949936" y="6039730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tww2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6525584" y="6042875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tww3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56" name="表格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070343"/>
              </p:ext>
            </p:extLst>
          </p:nvPr>
        </p:nvGraphicFramePr>
        <p:xfrm>
          <a:off x="4887018" y="4951296"/>
          <a:ext cx="276796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552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1504303180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2151597789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2028298873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1111051999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3623268784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1061833386"/>
                    </a:ext>
                  </a:extLst>
                </a:gridCol>
                <a:gridCol w="307552">
                  <a:extLst>
                    <a:ext uri="{9D8B030D-6E8A-4147-A177-3AD203B41FA5}">
                      <a16:colId xmlns:a16="http://schemas.microsoft.com/office/drawing/2014/main" val="3894154190"/>
                    </a:ext>
                  </a:extLst>
                </a:gridCol>
              </a:tblGrid>
              <a:tr h="2556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33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33993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33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sp>
        <p:nvSpPr>
          <p:cNvPr id="59" name="文字方塊 58"/>
          <p:cNvSpPr txBox="1"/>
          <p:nvPr/>
        </p:nvSpPr>
        <p:spPr>
          <a:xfrm>
            <a:off x="1637279" y="4783156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ss2</a:t>
            </a:r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1658919" y="1584807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ss1</a:t>
            </a:r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1592347" y="555611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hh'1</a:t>
            </a:r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1587586" y="3850427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hh'2</a:t>
            </a:r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66" name="表格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640316"/>
              </p:ext>
            </p:extLst>
          </p:nvPr>
        </p:nvGraphicFramePr>
        <p:xfrm>
          <a:off x="5305173" y="3815900"/>
          <a:ext cx="2070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20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504303180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151597789"/>
                    </a:ext>
                  </a:extLst>
                </a:gridCol>
              </a:tblGrid>
              <a:tr h="2810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33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graphicFrame>
        <p:nvGraphicFramePr>
          <p:cNvPr id="67" name="表格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337706"/>
              </p:ext>
            </p:extLst>
          </p:nvPr>
        </p:nvGraphicFramePr>
        <p:xfrm>
          <a:off x="7735908" y="3820097"/>
          <a:ext cx="20701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20">
                  <a:extLst>
                    <a:ext uri="{9D8B030D-6E8A-4147-A177-3AD203B41FA5}">
                      <a16:colId xmlns:a16="http://schemas.microsoft.com/office/drawing/2014/main" val="6973270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438549587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3945140471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1504303180"/>
                    </a:ext>
                  </a:extLst>
                </a:gridCol>
                <a:gridCol w="414020">
                  <a:extLst>
                    <a:ext uri="{9D8B030D-6E8A-4147-A177-3AD203B41FA5}">
                      <a16:colId xmlns:a16="http://schemas.microsoft.com/office/drawing/2014/main" val="2151597789"/>
                    </a:ext>
                  </a:extLst>
                </a:gridCol>
              </a:tblGrid>
              <a:tr h="2810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33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36137"/>
                  </a:ext>
                </a:extLst>
              </a:tr>
            </a:tbl>
          </a:graphicData>
        </a:graphic>
      </p:graphicFrame>
      <p:sp>
        <p:nvSpPr>
          <p:cNvPr id="69" name="向上箭號 68"/>
          <p:cNvSpPr/>
          <p:nvPr/>
        </p:nvSpPr>
        <p:spPr>
          <a:xfrm flipV="1">
            <a:off x="6177043" y="2157716"/>
            <a:ext cx="253235" cy="191471"/>
          </a:xfrm>
          <a:prstGeom prst="up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向上箭號 69"/>
          <p:cNvSpPr/>
          <p:nvPr/>
        </p:nvSpPr>
        <p:spPr>
          <a:xfrm flipV="1">
            <a:off x="6169774" y="5408934"/>
            <a:ext cx="253235" cy="191471"/>
          </a:xfrm>
          <a:prstGeom prst="up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1587586" y="2495827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thh1</a:t>
            </a:r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1565945" y="579350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thh1</a:t>
            </a:r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3" name="向上箭號 72"/>
          <p:cNvSpPr/>
          <p:nvPr/>
        </p:nvSpPr>
        <p:spPr>
          <a:xfrm flipV="1">
            <a:off x="6167525" y="6313389"/>
            <a:ext cx="253235" cy="191471"/>
          </a:xfrm>
          <a:prstGeom prst="up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/>
          <p:cNvSpPr txBox="1"/>
          <p:nvPr/>
        </p:nvSpPr>
        <p:spPr>
          <a:xfrm>
            <a:off x="4887018" y="6421111"/>
            <a:ext cx="2750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To propagate path</a:t>
            </a:r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960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525" y="-726216"/>
            <a:ext cx="13051071" cy="74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96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362372"/>
              </p:ext>
            </p:extLst>
          </p:nvPr>
        </p:nvGraphicFramePr>
        <p:xfrm>
          <a:off x="4782820" y="2817927"/>
          <a:ext cx="6849669" cy="22914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3223">
                  <a:extLst>
                    <a:ext uri="{9D8B030D-6E8A-4147-A177-3AD203B41FA5}">
                      <a16:colId xmlns:a16="http://schemas.microsoft.com/office/drawing/2014/main" val="3452656785"/>
                    </a:ext>
                  </a:extLst>
                </a:gridCol>
                <a:gridCol w="2283223">
                  <a:extLst>
                    <a:ext uri="{9D8B030D-6E8A-4147-A177-3AD203B41FA5}">
                      <a16:colId xmlns:a16="http://schemas.microsoft.com/office/drawing/2014/main" val="3984748336"/>
                    </a:ext>
                  </a:extLst>
                </a:gridCol>
                <a:gridCol w="2283223">
                  <a:extLst>
                    <a:ext uri="{9D8B030D-6E8A-4147-A177-3AD203B41FA5}">
                      <a16:colId xmlns:a16="http://schemas.microsoft.com/office/drawing/2014/main" val="1967414143"/>
                    </a:ext>
                  </a:extLst>
                </a:gridCol>
              </a:tblGrid>
              <a:tr h="5728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72117"/>
                  </a:ext>
                </a:extLst>
              </a:tr>
              <a:tr h="5728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636293"/>
                  </a:ext>
                </a:extLst>
              </a:tr>
              <a:tr h="5728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62697"/>
                  </a:ext>
                </a:extLst>
              </a:tr>
              <a:tr h="57287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318188"/>
                  </a:ext>
                </a:extLst>
              </a:tr>
            </a:tbl>
          </a:graphicData>
        </a:graphic>
      </p:graphicFrame>
      <p:cxnSp>
        <p:nvCxnSpPr>
          <p:cNvPr id="27" name="直線單箭頭接點 26"/>
          <p:cNvCxnSpPr/>
          <p:nvPr/>
        </p:nvCxnSpPr>
        <p:spPr>
          <a:xfrm>
            <a:off x="8190230" y="2730500"/>
            <a:ext cx="17424" cy="25979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10488930" y="2730500"/>
            <a:ext cx="18044" cy="26092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85246"/>
              </p:ext>
            </p:extLst>
          </p:nvPr>
        </p:nvGraphicFramePr>
        <p:xfrm>
          <a:off x="4782820" y="943652"/>
          <a:ext cx="6696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000">
                  <a:extLst>
                    <a:ext uri="{9D8B030D-6E8A-4147-A177-3AD203B41FA5}">
                      <a16:colId xmlns:a16="http://schemas.microsoft.com/office/drawing/2014/main" val="2245048526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844018141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248985994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Row3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Row7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Row11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886501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Row2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Row6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Row10</a:t>
                      </a: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53205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Row1</a:t>
                      </a:r>
                      <a:endParaRPr lang="zh-TW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Row5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Row9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71114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Row4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Row8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58084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502065"/>
              </p:ext>
            </p:extLst>
          </p:nvPr>
        </p:nvGraphicFramePr>
        <p:xfrm>
          <a:off x="4782820" y="124078"/>
          <a:ext cx="6696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000">
                  <a:extLst>
                    <a:ext uri="{9D8B030D-6E8A-4147-A177-3AD203B41FA5}">
                      <a16:colId xmlns:a16="http://schemas.microsoft.com/office/drawing/2014/main" val="2173903158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440545178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350838522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Row65</a:t>
                      </a:r>
                      <a:endParaRPr lang="zh-TW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Row69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Row71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5842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Row64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Row68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Row72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307535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100182"/>
              </p:ext>
            </p:extLst>
          </p:nvPr>
        </p:nvGraphicFramePr>
        <p:xfrm>
          <a:off x="1901191" y="2834640"/>
          <a:ext cx="2727960" cy="2274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320">
                  <a:extLst>
                    <a:ext uri="{9D8B030D-6E8A-4147-A177-3AD203B41FA5}">
                      <a16:colId xmlns:a16="http://schemas.microsoft.com/office/drawing/2014/main" val="1251922890"/>
                    </a:ext>
                  </a:extLst>
                </a:gridCol>
                <a:gridCol w="909320">
                  <a:extLst>
                    <a:ext uri="{9D8B030D-6E8A-4147-A177-3AD203B41FA5}">
                      <a16:colId xmlns:a16="http://schemas.microsoft.com/office/drawing/2014/main" val="1841682042"/>
                    </a:ext>
                  </a:extLst>
                </a:gridCol>
                <a:gridCol w="909320">
                  <a:extLst>
                    <a:ext uri="{9D8B030D-6E8A-4147-A177-3AD203B41FA5}">
                      <a16:colId xmlns:a16="http://schemas.microsoft.com/office/drawing/2014/main" val="3103126456"/>
                    </a:ext>
                  </a:extLst>
                </a:gridCol>
              </a:tblGrid>
              <a:tr h="56869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 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876813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217488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596517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091117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73911"/>
              </p:ext>
            </p:extLst>
          </p:nvPr>
        </p:nvGraphicFramePr>
        <p:xfrm>
          <a:off x="1901191" y="2463800"/>
          <a:ext cx="27279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320">
                  <a:extLst>
                    <a:ext uri="{9D8B030D-6E8A-4147-A177-3AD203B41FA5}">
                      <a16:colId xmlns:a16="http://schemas.microsoft.com/office/drawing/2014/main" val="1353264610"/>
                    </a:ext>
                  </a:extLst>
                </a:gridCol>
                <a:gridCol w="909320">
                  <a:extLst>
                    <a:ext uri="{9D8B030D-6E8A-4147-A177-3AD203B41FA5}">
                      <a16:colId xmlns:a16="http://schemas.microsoft.com/office/drawing/2014/main" val="4007807637"/>
                    </a:ext>
                  </a:extLst>
                </a:gridCol>
                <a:gridCol w="909320">
                  <a:extLst>
                    <a:ext uri="{9D8B030D-6E8A-4147-A177-3AD203B41FA5}">
                      <a16:colId xmlns:a16="http://schemas.microsoft.com/office/drawing/2014/main" val="403714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Row2 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621279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087105"/>
              </p:ext>
            </p:extLst>
          </p:nvPr>
        </p:nvGraphicFramePr>
        <p:xfrm>
          <a:off x="605791" y="2956176"/>
          <a:ext cx="1295400" cy="2274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1530284670"/>
                    </a:ext>
                  </a:extLst>
                </a:gridCol>
              </a:tblGrid>
              <a:tr h="56869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628615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Filter1</a:t>
                      </a:r>
                      <a:endParaRPr lang="zh-TW" altLang="en-US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047009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Filter2</a:t>
                      </a:r>
                      <a:endParaRPr lang="zh-TW" altLang="en-US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487880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Filter3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9910889"/>
                  </a:ext>
                </a:extLst>
              </a:tr>
            </a:tbl>
          </a:graphicData>
        </a:graphic>
      </p:graphicFrame>
      <p:cxnSp>
        <p:nvCxnSpPr>
          <p:cNvPr id="9" name="直線單箭頭接點 8"/>
          <p:cNvCxnSpPr/>
          <p:nvPr/>
        </p:nvCxnSpPr>
        <p:spPr>
          <a:xfrm>
            <a:off x="5891530" y="2730500"/>
            <a:ext cx="10506" cy="25979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4697095" y="3048000"/>
            <a:ext cx="7406005" cy="2762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4697093" y="3640070"/>
            <a:ext cx="7406005" cy="2762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4697093" y="4177642"/>
            <a:ext cx="7406005" cy="2762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4697093" y="4783524"/>
            <a:ext cx="7406005" cy="2762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4782820" y="2520950"/>
            <a:ext cx="6926580" cy="209550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33"/>
          <p:cNvCxnSpPr/>
          <p:nvPr/>
        </p:nvCxnSpPr>
        <p:spPr>
          <a:xfrm flipH="1">
            <a:off x="5891530" y="2554937"/>
            <a:ext cx="2239290" cy="139438"/>
          </a:xfrm>
          <a:prstGeom prst="straightConnector1">
            <a:avLst/>
          </a:prstGeom>
          <a:ln w="28575">
            <a:solidFill>
              <a:srgbClr val="000000">
                <a:alpha val="8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>
            <a:off x="8198942" y="2519652"/>
            <a:ext cx="2272490" cy="174723"/>
          </a:xfrm>
          <a:prstGeom prst="straightConnector1">
            <a:avLst/>
          </a:prstGeom>
          <a:ln w="28575">
            <a:solidFill>
              <a:srgbClr val="000000">
                <a:alpha val="8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26" idx="3"/>
          </p:cNvCxnSpPr>
          <p:nvPr/>
        </p:nvCxnSpPr>
        <p:spPr>
          <a:xfrm flipH="1">
            <a:off x="10471432" y="2625725"/>
            <a:ext cx="1237968" cy="68650"/>
          </a:xfrm>
          <a:prstGeom prst="straightConnector1">
            <a:avLst/>
          </a:prstGeom>
          <a:ln w="28575">
            <a:solidFill>
              <a:srgbClr val="000000">
                <a:alpha val="8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5902036" y="2519652"/>
            <a:ext cx="0" cy="211282"/>
          </a:xfrm>
          <a:prstGeom prst="straightConnector1">
            <a:avLst/>
          </a:prstGeom>
          <a:ln w="28575">
            <a:solidFill>
              <a:srgbClr val="000000">
                <a:alpha val="8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8190230" y="2519015"/>
            <a:ext cx="0" cy="211282"/>
          </a:xfrm>
          <a:prstGeom prst="straightConnector1">
            <a:avLst/>
          </a:prstGeom>
          <a:ln w="28575">
            <a:solidFill>
              <a:srgbClr val="000000">
                <a:alpha val="8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10488930" y="2524296"/>
            <a:ext cx="0" cy="211282"/>
          </a:xfrm>
          <a:prstGeom prst="straightConnector1">
            <a:avLst/>
          </a:prstGeom>
          <a:ln w="28575">
            <a:solidFill>
              <a:srgbClr val="000000">
                <a:alpha val="8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18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表格 28"/>
          <p:cNvGraphicFramePr>
            <a:graphicFrameLocks noGrp="1"/>
          </p:cNvGraphicFramePr>
          <p:nvPr/>
        </p:nvGraphicFramePr>
        <p:xfrm>
          <a:off x="4782820" y="2817927"/>
          <a:ext cx="6849669" cy="22914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3223">
                  <a:extLst>
                    <a:ext uri="{9D8B030D-6E8A-4147-A177-3AD203B41FA5}">
                      <a16:colId xmlns:a16="http://schemas.microsoft.com/office/drawing/2014/main" val="3452656785"/>
                    </a:ext>
                  </a:extLst>
                </a:gridCol>
                <a:gridCol w="2283223">
                  <a:extLst>
                    <a:ext uri="{9D8B030D-6E8A-4147-A177-3AD203B41FA5}">
                      <a16:colId xmlns:a16="http://schemas.microsoft.com/office/drawing/2014/main" val="3984748336"/>
                    </a:ext>
                  </a:extLst>
                </a:gridCol>
                <a:gridCol w="2283223">
                  <a:extLst>
                    <a:ext uri="{9D8B030D-6E8A-4147-A177-3AD203B41FA5}">
                      <a16:colId xmlns:a16="http://schemas.microsoft.com/office/drawing/2014/main" val="1967414143"/>
                    </a:ext>
                  </a:extLst>
                </a:gridCol>
              </a:tblGrid>
              <a:tr h="5728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72117"/>
                  </a:ext>
                </a:extLst>
              </a:tr>
              <a:tr h="5728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636293"/>
                  </a:ext>
                </a:extLst>
              </a:tr>
              <a:tr h="5728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62697"/>
                  </a:ext>
                </a:extLst>
              </a:tr>
              <a:tr h="5728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318188"/>
                  </a:ext>
                </a:extLst>
              </a:tr>
            </a:tbl>
          </a:graphicData>
        </a:graphic>
      </p:graphicFrame>
      <p:cxnSp>
        <p:nvCxnSpPr>
          <p:cNvPr id="27" name="直線單箭頭接點 26"/>
          <p:cNvCxnSpPr/>
          <p:nvPr/>
        </p:nvCxnSpPr>
        <p:spPr>
          <a:xfrm>
            <a:off x="8190230" y="2730500"/>
            <a:ext cx="17424" cy="25979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10488930" y="2730500"/>
            <a:ext cx="0" cy="25979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023693"/>
              </p:ext>
            </p:extLst>
          </p:nvPr>
        </p:nvGraphicFramePr>
        <p:xfrm>
          <a:off x="4898110" y="1615158"/>
          <a:ext cx="6696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000">
                  <a:extLst>
                    <a:ext uri="{9D8B030D-6E8A-4147-A177-3AD203B41FA5}">
                      <a16:colId xmlns:a16="http://schemas.microsoft.com/office/drawing/2014/main" val="2245048526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844018141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248985994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Row16</a:t>
                      </a:r>
                      <a:endParaRPr lang="zh-TW" alt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Row17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Row18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71114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Row2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58084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901191" y="2834640"/>
          <a:ext cx="2727960" cy="2274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320">
                  <a:extLst>
                    <a:ext uri="{9D8B030D-6E8A-4147-A177-3AD203B41FA5}">
                      <a16:colId xmlns:a16="http://schemas.microsoft.com/office/drawing/2014/main" val="1251922890"/>
                    </a:ext>
                  </a:extLst>
                </a:gridCol>
                <a:gridCol w="909320">
                  <a:extLst>
                    <a:ext uri="{9D8B030D-6E8A-4147-A177-3AD203B41FA5}">
                      <a16:colId xmlns:a16="http://schemas.microsoft.com/office/drawing/2014/main" val="1841682042"/>
                    </a:ext>
                  </a:extLst>
                </a:gridCol>
                <a:gridCol w="909320">
                  <a:extLst>
                    <a:ext uri="{9D8B030D-6E8A-4147-A177-3AD203B41FA5}">
                      <a16:colId xmlns:a16="http://schemas.microsoft.com/office/drawing/2014/main" val="3103126456"/>
                    </a:ext>
                  </a:extLst>
                </a:gridCol>
              </a:tblGrid>
              <a:tr h="56869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 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876813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217488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596517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091117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901191" y="2463800"/>
          <a:ext cx="27279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320">
                  <a:extLst>
                    <a:ext uri="{9D8B030D-6E8A-4147-A177-3AD203B41FA5}">
                      <a16:colId xmlns:a16="http://schemas.microsoft.com/office/drawing/2014/main" val="1353264610"/>
                    </a:ext>
                  </a:extLst>
                </a:gridCol>
                <a:gridCol w="909320">
                  <a:extLst>
                    <a:ext uri="{9D8B030D-6E8A-4147-A177-3AD203B41FA5}">
                      <a16:colId xmlns:a16="http://schemas.microsoft.com/office/drawing/2014/main" val="4007807637"/>
                    </a:ext>
                  </a:extLst>
                </a:gridCol>
                <a:gridCol w="909320">
                  <a:extLst>
                    <a:ext uri="{9D8B030D-6E8A-4147-A177-3AD203B41FA5}">
                      <a16:colId xmlns:a16="http://schemas.microsoft.com/office/drawing/2014/main" val="403714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Row2 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Row0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621279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05791" y="2956176"/>
          <a:ext cx="1295400" cy="2274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1530284670"/>
                    </a:ext>
                  </a:extLst>
                </a:gridCol>
              </a:tblGrid>
              <a:tr h="56869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628615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Filter1</a:t>
                      </a:r>
                      <a:endParaRPr lang="zh-TW" altLang="en-US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047009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Filter2</a:t>
                      </a:r>
                      <a:endParaRPr lang="zh-TW" altLang="en-US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487880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Filter3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9910889"/>
                  </a:ext>
                </a:extLst>
              </a:tr>
            </a:tbl>
          </a:graphicData>
        </a:graphic>
      </p:graphicFrame>
      <p:cxnSp>
        <p:nvCxnSpPr>
          <p:cNvPr id="9" name="直線單箭頭接點 8"/>
          <p:cNvCxnSpPr/>
          <p:nvPr/>
        </p:nvCxnSpPr>
        <p:spPr>
          <a:xfrm>
            <a:off x="5891530" y="2730500"/>
            <a:ext cx="10506" cy="25979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4697095" y="3048000"/>
            <a:ext cx="7406005" cy="2762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4697093" y="3640070"/>
            <a:ext cx="7406005" cy="2762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4697093" y="4177642"/>
            <a:ext cx="7406005" cy="2762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4697093" y="4783524"/>
            <a:ext cx="7406005" cy="2762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4782820" y="2520950"/>
            <a:ext cx="6926580" cy="209550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33"/>
          <p:cNvCxnSpPr/>
          <p:nvPr/>
        </p:nvCxnSpPr>
        <p:spPr>
          <a:xfrm flipH="1">
            <a:off x="5891530" y="2554937"/>
            <a:ext cx="2239290" cy="139438"/>
          </a:xfrm>
          <a:prstGeom prst="straightConnector1">
            <a:avLst/>
          </a:prstGeom>
          <a:ln w="28575">
            <a:solidFill>
              <a:srgbClr val="000000">
                <a:alpha val="8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>
            <a:off x="8198942" y="2519652"/>
            <a:ext cx="2272490" cy="174723"/>
          </a:xfrm>
          <a:prstGeom prst="straightConnector1">
            <a:avLst/>
          </a:prstGeom>
          <a:ln w="28575">
            <a:solidFill>
              <a:srgbClr val="000000">
                <a:alpha val="8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26" idx="3"/>
          </p:cNvCxnSpPr>
          <p:nvPr/>
        </p:nvCxnSpPr>
        <p:spPr>
          <a:xfrm flipH="1">
            <a:off x="10471432" y="2625725"/>
            <a:ext cx="1237968" cy="68650"/>
          </a:xfrm>
          <a:prstGeom prst="straightConnector1">
            <a:avLst/>
          </a:prstGeom>
          <a:ln w="28575">
            <a:solidFill>
              <a:srgbClr val="000000">
                <a:alpha val="8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5902036" y="2519652"/>
            <a:ext cx="0" cy="211282"/>
          </a:xfrm>
          <a:prstGeom prst="straightConnector1">
            <a:avLst/>
          </a:prstGeom>
          <a:ln w="28575">
            <a:solidFill>
              <a:srgbClr val="000000">
                <a:alpha val="8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8190230" y="2519015"/>
            <a:ext cx="0" cy="211282"/>
          </a:xfrm>
          <a:prstGeom prst="straightConnector1">
            <a:avLst/>
          </a:prstGeom>
          <a:ln w="28575">
            <a:solidFill>
              <a:srgbClr val="000000">
                <a:alpha val="8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10488930" y="2524296"/>
            <a:ext cx="0" cy="211282"/>
          </a:xfrm>
          <a:prstGeom prst="straightConnector1">
            <a:avLst/>
          </a:prstGeom>
          <a:ln w="28575">
            <a:solidFill>
              <a:srgbClr val="000000">
                <a:alpha val="8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19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646313" y="2413213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U=1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646313" y="5611924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U=4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577" y="112208"/>
            <a:ext cx="6297472" cy="232472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577" y="2806264"/>
            <a:ext cx="6487562" cy="262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1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023" y="2286574"/>
            <a:ext cx="4143953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9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1757" y="1041640"/>
            <a:ext cx="17690394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8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647" y="447797"/>
            <a:ext cx="6486706" cy="59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33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圓角矩形 25"/>
          <p:cNvSpPr/>
          <p:nvPr/>
        </p:nvSpPr>
        <p:spPr>
          <a:xfrm>
            <a:off x="7856220" y="3048515"/>
            <a:ext cx="2209799" cy="1051560"/>
          </a:xfrm>
          <a:prstGeom prst="roundRect">
            <a:avLst/>
          </a:prstGeom>
          <a:solidFill>
            <a:srgbClr val="D0CECE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898807"/>
              </p:ext>
            </p:extLst>
          </p:nvPr>
        </p:nvGraphicFramePr>
        <p:xfrm>
          <a:off x="102870" y="1211580"/>
          <a:ext cx="3851909" cy="2274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1909">
                  <a:extLst>
                    <a:ext uri="{9D8B030D-6E8A-4147-A177-3AD203B41FA5}">
                      <a16:colId xmlns:a16="http://schemas.microsoft.com/office/drawing/2014/main" val="3103126456"/>
                    </a:ext>
                  </a:extLst>
                </a:gridCol>
              </a:tblGrid>
              <a:tr h="56869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 (0,16,32</a:t>
                      </a:r>
                      <a:r>
                        <a:rPr lang="en-US" altLang="zh-TW" sz="24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,48)</a:t>
                      </a:r>
                      <a:endParaRPr lang="zh-TW" altLang="en-US" sz="2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876813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 (1,17,33</a:t>
                      </a:r>
                      <a:r>
                        <a:rPr lang="en-US" altLang="zh-TW" sz="24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,49)</a:t>
                      </a:r>
                      <a:endParaRPr lang="zh-TW" altLang="en-US" sz="24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217488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 (2,18,34</a:t>
                      </a:r>
                      <a:r>
                        <a:rPr lang="en-US" altLang="zh-TW" sz="24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,50)</a:t>
                      </a:r>
                      <a:endParaRPr lang="zh-TW" altLang="en-US" sz="24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596517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 (3,19,35</a:t>
                      </a:r>
                      <a:r>
                        <a:rPr lang="en-US" altLang="zh-TW" sz="24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,51)</a:t>
                      </a:r>
                      <a:endParaRPr lang="zh-TW" altLang="en-US" sz="24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091117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247618"/>
              </p:ext>
            </p:extLst>
          </p:nvPr>
        </p:nvGraphicFramePr>
        <p:xfrm>
          <a:off x="102870" y="4492625"/>
          <a:ext cx="3851909" cy="1137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1909">
                  <a:extLst>
                    <a:ext uri="{9D8B030D-6E8A-4147-A177-3AD203B41FA5}">
                      <a16:colId xmlns:a16="http://schemas.microsoft.com/office/drawing/2014/main" val="291905196"/>
                    </a:ext>
                  </a:extLst>
                </a:gridCol>
              </a:tblGrid>
              <a:tr h="5686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 </a:t>
                      </a:r>
                      <a:r>
                        <a:rPr lang="en-US" altLang="zh-TW" sz="2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(14,30,46</a:t>
                      </a:r>
                      <a:r>
                        <a:rPr lang="en-US" altLang="zh-TW" sz="24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,62)</a:t>
                      </a:r>
                      <a:endParaRPr lang="zh-TW" altLang="en-US" sz="24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64865"/>
                  </a:ext>
                </a:extLst>
              </a:tr>
              <a:tr h="5686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Filter </a:t>
                      </a:r>
                      <a:r>
                        <a:rPr lang="en-US" altLang="zh-TW" sz="2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(15,31,47</a:t>
                      </a:r>
                      <a:r>
                        <a:rPr lang="en-US" altLang="zh-TW" sz="24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,63)</a:t>
                      </a:r>
                      <a:endParaRPr lang="zh-TW" altLang="en-US" sz="24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917311"/>
                  </a:ext>
                </a:extLst>
              </a:tr>
            </a:tbl>
          </a:graphicData>
        </a:graphic>
      </p:graphicFrame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706603" y="3836789"/>
            <a:ext cx="644440" cy="30540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623102" y="5810928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</a:t>
            </a:r>
            <a:r>
              <a:rPr lang="en-US" altLang="zh-TW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=4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096209"/>
              </p:ext>
            </p:extLst>
          </p:nvPr>
        </p:nvGraphicFramePr>
        <p:xfrm>
          <a:off x="4165601" y="1211580"/>
          <a:ext cx="2730501" cy="22914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10167">
                  <a:extLst>
                    <a:ext uri="{9D8B030D-6E8A-4147-A177-3AD203B41FA5}">
                      <a16:colId xmlns:a16="http://schemas.microsoft.com/office/drawing/2014/main" val="3452656785"/>
                    </a:ext>
                  </a:extLst>
                </a:gridCol>
                <a:gridCol w="910167">
                  <a:extLst>
                    <a:ext uri="{9D8B030D-6E8A-4147-A177-3AD203B41FA5}">
                      <a16:colId xmlns:a16="http://schemas.microsoft.com/office/drawing/2014/main" val="3984748336"/>
                    </a:ext>
                  </a:extLst>
                </a:gridCol>
                <a:gridCol w="910167">
                  <a:extLst>
                    <a:ext uri="{9D8B030D-6E8A-4147-A177-3AD203B41FA5}">
                      <a16:colId xmlns:a16="http://schemas.microsoft.com/office/drawing/2014/main" val="1967414143"/>
                    </a:ext>
                  </a:extLst>
                </a:gridCol>
              </a:tblGrid>
              <a:tr h="5728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72117"/>
                  </a:ext>
                </a:extLst>
              </a:tr>
              <a:tr h="5728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636293"/>
                  </a:ext>
                </a:extLst>
              </a:tr>
              <a:tr h="5728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62697"/>
                  </a:ext>
                </a:extLst>
              </a:tr>
              <a:tr h="5728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318188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86253"/>
              </p:ext>
            </p:extLst>
          </p:nvPr>
        </p:nvGraphicFramePr>
        <p:xfrm>
          <a:off x="4165601" y="4492625"/>
          <a:ext cx="2730501" cy="114574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10167">
                  <a:extLst>
                    <a:ext uri="{9D8B030D-6E8A-4147-A177-3AD203B41FA5}">
                      <a16:colId xmlns:a16="http://schemas.microsoft.com/office/drawing/2014/main" val="1654148111"/>
                    </a:ext>
                  </a:extLst>
                </a:gridCol>
                <a:gridCol w="910167">
                  <a:extLst>
                    <a:ext uri="{9D8B030D-6E8A-4147-A177-3AD203B41FA5}">
                      <a16:colId xmlns:a16="http://schemas.microsoft.com/office/drawing/2014/main" val="1321858230"/>
                    </a:ext>
                  </a:extLst>
                </a:gridCol>
                <a:gridCol w="910167">
                  <a:extLst>
                    <a:ext uri="{9D8B030D-6E8A-4147-A177-3AD203B41FA5}">
                      <a16:colId xmlns:a16="http://schemas.microsoft.com/office/drawing/2014/main" val="3364012529"/>
                    </a:ext>
                  </a:extLst>
                </a:gridCol>
              </a:tblGrid>
              <a:tr h="5728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540954"/>
                  </a:ext>
                </a:extLst>
              </a:tr>
              <a:tr h="5728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6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999993"/>
                  </a:ext>
                </a:extLst>
              </a:tr>
            </a:tbl>
          </a:graphicData>
        </a:graphic>
      </p:graphicFrame>
      <p:cxnSp>
        <p:nvCxnSpPr>
          <p:cNvPr id="17" name="直線單箭頭接點 16"/>
          <p:cNvCxnSpPr/>
          <p:nvPr/>
        </p:nvCxnSpPr>
        <p:spPr>
          <a:xfrm>
            <a:off x="6896102" y="1501140"/>
            <a:ext cx="3078478" cy="92964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6896102" y="2057400"/>
            <a:ext cx="3078478" cy="45720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896102" y="2583180"/>
            <a:ext cx="3078478" cy="7620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6896102" y="2659380"/>
            <a:ext cx="3078478" cy="55626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6896102" y="4417991"/>
            <a:ext cx="3078478" cy="359749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6896102" y="4492625"/>
            <a:ext cx="3078478" cy="841375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780019" y="3241342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Quantization</a:t>
            </a:r>
            <a:endParaRPr lang="zh-TW" altLang="en-US" sz="24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574634" y="3648709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</a:t>
            </a:r>
            <a:r>
              <a:rPr lang="en-US" altLang="zh-TW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b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=4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115365"/>
              </p:ext>
            </p:extLst>
          </p:nvPr>
        </p:nvGraphicFramePr>
        <p:xfrm>
          <a:off x="10157458" y="2286000"/>
          <a:ext cx="1866902" cy="22914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66902">
                  <a:extLst>
                    <a:ext uri="{9D8B030D-6E8A-4147-A177-3AD203B41FA5}">
                      <a16:colId xmlns:a16="http://schemas.microsoft.com/office/drawing/2014/main" val="3452656785"/>
                    </a:ext>
                  </a:extLst>
                </a:gridCol>
              </a:tblGrid>
              <a:tr h="57287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C’(0</a:t>
                      </a:r>
                      <a:r>
                        <a:rPr lang="en-US" altLang="zh-TW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,4,8,12)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6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72117"/>
                  </a:ext>
                </a:extLst>
              </a:tr>
              <a:tr h="57287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C’(1,5,9,13)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6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636293"/>
                  </a:ext>
                </a:extLst>
              </a:tr>
              <a:tr h="57287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C’(2,6,10,14)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  <a:alpha val="6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162697"/>
                  </a:ext>
                </a:extLst>
              </a:tr>
              <a:tr h="57287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C’(3,7,11,15)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  <a:alpha val="6509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318188"/>
                  </a:ext>
                </a:extLst>
              </a:tr>
            </a:tbl>
          </a:graphicData>
        </a:graphic>
      </p:graphicFrame>
      <p:sp>
        <p:nvSpPr>
          <p:cNvPr id="37" name="文字方塊 36"/>
          <p:cNvSpPr txBox="1"/>
          <p:nvPr/>
        </p:nvSpPr>
        <p:spPr>
          <a:xfrm>
            <a:off x="1503453" y="523784"/>
            <a:ext cx="105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Weight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0222722" y="523784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Final Output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79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591" y="876300"/>
            <a:ext cx="10223335" cy="49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7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圓角矩形 8"/>
          <p:cNvSpPr/>
          <p:nvPr/>
        </p:nvSpPr>
        <p:spPr>
          <a:xfrm>
            <a:off x="940279" y="86264"/>
            <a:ext cx="10230677" cy="6616461"/>
          </a:xfrm>
          <a:prstGeom prst="roundRect">
            <a:avLst>
              <a:gd name="adj" fmla="val 910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肘形接點 27"/>
          <p:cNvCxnSpPr/>
          <p:nvPr/>
        </p:nvCxnSpPr>
        <p:spPr>
          <a:xfrm>
            <a:off x="2514327" y="5734050"/>
            <a:ext cx="6404465" cy="5018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肘形接點 131"/>
          <p:cNvCxnSpPr>
            <a:stCxn id="123" idx="3"/>
          </p:cNvCxnSpPr>
          <p:nvPr/>
        </p:nvCxnSpPr>
        <p:spPr>
          <a:xfrm flipH="1">
            <a:off x="2531211" y="2181584"/>
            <a:ext cx="5918743" cy="3273546"/>
          </a:xfrm>
          <a:prstGeom prst="bentConnector3">
            <a:avLst>
              <a:gd name="adj1" fmla="val -3862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圓角矩形 93"/>
          <p:cNvSpPr/>
          <p:nvPr/>
        </p:nvSpPr>
        <p:spPr>
          <a:xfrm>
            <a:off x="3531189" y="1512387"/>
            <a:ext cx="1583666" cy="4352865"/>
          </a:xfrm>
          <a:prstGeom prst="roundRect">
            <a:avLst/>
          </a:prstGeom>
          <a:solidFill>
            <a:srgbClr val="FFC000">
              <a:alpha val="54118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FetchStage</a:t>
            </a:r>
            <a:endParaRPr lang="zh-TW" altLang="en-US" sz="1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3" name="圓角矩形 92"/>
          <p:cNvSpPr/>
          <p:nvPr/>
        </p:nvSpPr>
        <p:spPr>
          <a:xfrm>
            <a:off x="5238652" y="1525588"/>
            <a:ext cx="1583666" cy="4352865"/>
          </a:xfrm>
          <a:prstGeom prst="roundRect">
            <a:avLst/>
          </a:prstGeom>
          <a:solidFill>
            <a:srgbClr val="FFC000">
              <a:alpha val="54118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MultStage</a:t>
            </a:r>
            <a:endParaRPr lang="zh-TW" altLang="en-US" sz="1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2" name="圓角矩形 91"/>
          <p:cNvSpPr/>
          <p:nvPr/>
        </p:nvSpPr>
        <p:spPr>
          <a:xfrm>
            <a:off x="1423240" y="2963117"/>
            <a:ext cx="1096310" cy="1391548"/>
          </a:xfrm>
          <a:prstGeom prst="roundRect">
            <a:avLst/>
          </a:prstGeom>
          <a:solidFill>
            <a:schemeClr val="accent6">
              <a:lumMod val="75000"/>
              <a:alpha val="54902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 Black" panose="020B0A04020102020204" pitchFamily="34" charset="0"/>
              </a:rPr>
              <a:t>W</a:t>
            </a:r>
            <a:r>
              <a:rPr lang="en-US" altLang="zh-TW" dirty="0" smtClean="0">
                <a:latin typeface="Arial Black" panose="020B0A04020102020204" pitchFamily="34" charset="0"/>
              </a:rPr>
              <a:t>PAD</a:t>
            </a:r>
            <a:endParaRPr lang="zh-TW" altLang="en-US">
              <a:latin typeface="Arial Black" panose="020B0A04020102020204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651481" y="37449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x16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5309504" y="1579514"/>
            <a:ext cx="1194783" cy="1957244"/>
          </a:xfrm>
          <a:prstGeom prst="roundRect">
            <a:avLst/>
          </a:prstGeom>
          <a:solidFill>
            <a:srgbClr val="C00000">
              <a:alpha val="58824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Multiplier</a:t>
            </a:r>
          </a:p>
          <a:p>
            <a:pPr algn="ctr"/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Adder</a:t>
            </a:r>
          </a:p>
          <a:p>
            <a:pPr algn="ctr"/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tree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9" name="圓角矩形 98"/>
          <p:cNvSpPr/>
          <p:nvPr/>
        </p:nvSpPr>
        <p:spPr>
          <a:xfrm>
            <a:off x="1427843" y="4418226"/>
            <a:ext cx="1086484" cy="1464174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Arial Black" panose="020B0A04020102020204" pitchFamily="34" charset="0"/>
              </a:rPr>
              <a:t>PPAD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117" name="群組 116"/>
          <p:cNvGrpSpPr/>
          <p:nvPr/>
        </p:nvGrpSpPr>
        <p:grpSpPr>
          <a:xfrm>
            <a:off x="6523965" y="2005735"/>
            <a:ext cx="247380" cy="325315"/>
            <a:chOff x="719774" y="1661747"/>
            <a:chExt cx="247380" cy="325315"/>
          </a:xfrm>
        </p:grpSpPr>
        <p:sp>
          <p:nvSpPr>
            <p:cNvPr id="121" name="矩形 120"/>
            <p:cNvSpPr/>
            <p:nvPr/>
          </p:nvSpPr>
          <p:spPr>
            <a:xfrm>
              <a:off x="719775" y="1661747"/>
              <a:ext cx="247379" cy="3253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等腰三角形 121"/>
            <p:cNvSpPr/>
            <p:nvPr/>
          </p:nvSpPr>
          <p:spPr>
            <a:xfrm rot="5400000">
              <a:off x="719394" y="1718790"/>
              <a:ext cx="119186" cy="118426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9" name="圓角矩形 38"/>
          <p:cNvSpPr/>
          <p:nvPr/>
        </p:nvSpPr>
        <p:spPr>
          <a:xfrm>
            <a:off x="6931992" y="1483455"/>
            <a:ext cx="1584037" cy="4384055"/>
          </a:xfrm>
          <a:prstGeom prst="roundRect">
            <a:avLst/>
          </a:prstGeom>
          <a:solidFill>
            <a:srgbClr val="FFC000">
              <a:alpha val="54118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SumStage</a:t>
            </a:r>
            <a:endParaRPr lang="zh-TW" altLang="en-US" sz="1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6" name="圓角矩形 45"/>
          <p:cNvSpPr/>
          <p:nvPr/>
        </p:nvSpPr>
        <p:spPr>
          <a:xfrm>
            <a:off x="8872926" y="1455020"/>
            <a:ext cx="1584037" cy="4440924"/>
          </a:xfrm>
          <a:prstGeom prst="roundRect">
            <a:avLst/>
          </a:prstGeom>
          <a:solidFill>
            <a:srgbClr val="C55A11">
              <a:alpha val="58039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PathStage</a:t>
            </a:r>
            <a:endParaRPr lang="zh-TW" altLang="en-US" sz="16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0140684" y="2025294"/>
            <a:ext cx="247380" cy="325315"/>
            <a:chOff x="719774" y="1661747"/>
            <a:chExt cx="247380" cy="325315"/>
          </a:xfrm>
        </p:grpSpPr>
        <p:sp>
          <p:nvSpPr>
            <p:cNvPr id="49" name="矩形 48"/>
            <p:cNvSpPr/>
            <p:nvPr/>
          </p:nvSpPr>
          <p:spPr>
            <a:xfrm>
              <a:off x="719775" y="1661747"/>
              <a:ext cx="247379" cy="3253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719394" y="1718790"/>
              <a:ext cx="119186" cy="118426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" name="圓角矩形 26"/>
          <p:cNvSpPr/>
          <p:nvPr/>
        </p:nvSpPr>
        <p:spPr>
          <a:xfrm>
            <a:off x="1514211" y="208122"/>
            <a:ext cx="5984966" cy="986388"/>
          </a:xfrm>
          <a:prstGeom prst="roundRect">
            <a:avLst/>
          </a:prstGeom>
          <a:solidFill>
            <a:srgbClr val="FFC000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DataPath controller</a:t>
            </a:r>
            <a:endParaRPr lang="zh-TW" altLang="en-US" sz="1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71" name="群組 70"/>
          <p:cNvGrpSpPr/>
          <p:nvPr/>
        </p:nvGrpSpPr>
        <p:grpSpPr>
          <a:xfrm>
            <a:off x="6499061" y="4580943"/>
            <a:ext cx="247380" cy="325315"/>
            <a:chOff x="719774" y="1661747"/>
            <a:chExt cx="247380" cy="325315"/>
          </a:xfrm>
        </p:grpSpPr>
        <p:sp>
          <p:nvSpPr>
            <p:cNvPr id="73" name="矩形 72"/>
            <p:cNvSpPr/>
            <p:nvPr/>
          </p:nvSpPr>
          <p:spPr>
            <a:xfrm>
              <a:off x="719775" y="1661747"/>
              <a:ext cx="247379" cy="3253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等腰三角形 73"/>
            <p:cNvSpPr/>
            <p:nvPr/>
          </p:nvSpPr>
          <p:spPr>
            <a:xfrm rot="5400000">
              <a:off x="719394" y="1718790"/>
              <a:ext cx="119186" cy="118426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9" name="群組 78"/>
          <p:cNvGrpSpPr/>
          <p:nvPr/>
        </p:nvGrpSpPr>
        <p:grpSpPr>
          <a:xfrm>
            <a:off x="3048139" y="517608"/>
            <a:ext cx="247380" cy="325315"/>
            <a:chOff x="719774" y="1661747"/>
            <a:chExt cx="247380" cy="325315"/>
          </a:xfrm>
        </p:grpSpPr>
        <p:sp>
          <p:nvSpPr>
            <p:cNvPr id="86" name="矩形 85"/>
            <p:cNvSpPr/>
            <p:nvPr/>
          </p:nvSpPr>
          <p:spPr>
            <a:xfrm>
              <a:off x="719775" y="1661747"/>
              <a:ext cx="247379" cy="3253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5400000">
              <a:off x="719394" y="1718790"/>
              <a:ext cx="119186" cy="118426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0" name="群組 119"/>
          <p:cNvGrpSpPr/>
          <p:nvPr/>
        </p:nvGrpSpPr>
        <p:grpSpPr>
          <a:xfrm>
            <a:off x="8202574" y="2018926"/>
            <a:ext cx="247380" cy="325315"/>
            <a:chOff x="719774" y="1661747"/>
            <a:chExt cx="247380" cy="325315"/>
          </a:xfrm>
        </p:grpSpPr>
        <p:sp>
          <p:nvSpPr>
            <p:cNvPr id="123" name="矩形 122"/>
            <p:cNvSpPr/>
            <p:nvPr/>
          </p:nvSpPr>
          <p:spPr>
            <a:xfrm>
              <a:off x="719775" y="1661747"/>
              <a:ext cx="247379" cy="3253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等腰三角形 125"/>
            <p:cNvSpPr/>
            <p:nvPr/>
          </p:nvSpPr>
          <p:spPr>
            <a:xfrm rot="5400000">
              <a:off x="719394" y="1718790"/>
              <a:ext cx="119186" cy="118426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4" name="直線單箭頭接點 23"/>
          <p:cNvCxnSpPr/>
          <p:nvPr/>
        </p:nvCxnSpPr>
        <p:spPr>
          <a:xfrm>
            <a:off x="2531211" y="3242771"/>
            <a:ext cx="2778294" cy="0"/>
          </a:xfrm>
          <a:prstGeom prst="straightConnector1">
            <a:avLst/>
          </a:prstGeom>
          <a:ln w="38100">
            <a:solidFill>
              <a:srgbClr val="70AD47">
                <a:alpha val="67059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圓角矩形 95"/>
          <p:cNvSpPr/>
          <p:nvPr/>
        </p:nvSpPr>
        <p:spPr>
          <a:xfrm>
            <a:off x="6976428" y="1579514"/>
            <a:ext cx="1194783" cy="1957244"/>
          </a:xfrm>
          <a:prstGeom prst="roundRect">
            <a:avLst/>
          </a:prstGeom>
          <a:solidFill>
            <a:srgbClr val="AF0909">
              <a:alpha val="54902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Adder</a:t>
            </a:r>
          </a:p>
          <a:p>
            <a:pPr algn="ctr"/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Shifter</a:t>
            </a:r>
          </a:p>
          <a:p>
            <a:pPr algn="ctr"/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Overflow</a:t>
            </a:r>
          </a:p>
          <a:p>
            <a:pPr algn="ctr"/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Underflow</a:t>
            </a:r>
            <a:endParaRPr lang="zh-TW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131" name="直線單箭頭接點 130"/>
          <p:cNvCxnSpPr>
            <a:endCxn id="73" idx="1"/>
          </p:cNvCxnSpPr>
          <p:nvPr/>
        </p:nvCxnSpPr>
        <p:spPr>
          <a:xfrm flipV="1">
            <a:off x="2514326" y="4743601"/>
            <a:ext cx="3984736" cy="12217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/>
          <p:nvPr/>
        </p:nvCxnSpPr>
        <p:spPr>
          <a:xfrm>
            <a:off x="2531211" y="2522805"/>
            <a:ext cx="2778294" cy="0"/>
          </a:xfrm>
          <a:prstGeom prst="straightConnector1">
            <a:avLst/>
          </a:prstGeom>
          <a:ln w="28575">
            <a:solidFill>
              <a:srgbClr val="5B9BD5">
                <a:alpha val="6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群組 96"/>
          <p:cNvGrpSpPr/>
          <p:nvPr/>
        </p:nvGrpSpPr>
        <p:grpSpPr>
          <a:xfrm>
            <a:off x="4903008" y="2005735"/>
            <a:ext cx="247380" cy="325315"/>
            <a:chOff x="719774" y="1661747"/>
            <a:chExt cx="247380" cy="325315"/>
          </a:xfrm>
        </p:grpSpPr>
        <p:sp>
          <p:nvSpPr>
            <p:cNvPr id="98" name="矩形 97"/>
            <p:cNvSpPr/>
            <p:nvPr/>
          </p:nvSpPr>
          <p:spPr>
            <a:xfrm>
              <a:off x="719775" y="1661747"/>
              <a:ext cx="247379" cy="3253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等腰三角形 99"/>
            <p:cNvSpPr/>
            <p:nvPr/>
          </p:nvSpPr>
          <p:spPr>
            <a:xfrm rot="5400000">
              <a:off x="719394" y="1718790"/>
              <a:ext cx="119186" cy="118426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1" name="文字方塊 100"/>
          <p:cNvSpPr txBox="1"/>
          <p:nvPr/>
        </p:nvSpPr>
        <p:spPr>
          <a:xfrm>
            <a:off x="1646258" y="52704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x16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7" name="文字方塊 106"/>
          <p:cNvSpPr txBox="1"/>
          <p:nvPr/>
        </p:nvSpPr>
        <p:spPr>
          <a:xfrm>
            <a:off x="5567023" y="28734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x16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8" name="文字方塊 107"/>
          <p:cNvSpPr txBox="1"/>
          <p:nvPr/>
        </p:nvSpPr>
        <p:spPr>
          <a:xfrm>
            <a:off x="7247322" y="28734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x16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109" name="直線單箭頭接點 108"/>
          <p:cNvCxnSpPr/>
          <p:nvPr/>
        </p:nvCxnSpPr>
        <p:spPr>
          <a:xfrm>
            <a:off x="6754870" y="2187951"/>
            <a:ext cx="212655" cy="0"/>
          </a:xfrm>
          <a:prstGeom prst="straightConnector1">
            <a:avLst/>
          </a:prstGeom>
          <a:ln w="28575">
            <a:solidFill>
              <a:srgbClr val="C00000">
                <a:alpha val="6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接點 112"/>
          <p:cNvCxnSpPr/>
          <p:nvPr/>
        </p:nvCxnSpPr>
        <p:spPr>
          <a:xfrm rot="5400000" flipH="1" flipV="1">
            <a:off x="6370959" y="3949257"/>
            <a:ext cx="1214261" cy="402252"/>
          </a:xfrm>
          <a:prstGeom prst="bentConnector3">
            <a:avLst>
              <a:gd name="adj1" fmla="val 1365"/>
            </a:avLst>
          </a:prstGeom>
          <a:ln w="3810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字方塊 129"/>
          <p:cNvSpPr txBox="1"/>
          <p:nvPr/>
        </p:nvSpPr>
        <p:spPr>
          <a:xfrm>
            <a:off x="9339649" y="37810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x16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5" name="向右箭號 54"/>
          <p:cNvSpPr/>
          <p:nvPr/>
        </p:nvSpPr>
        <p:spPr>
          <a:xfrm>
            <a:off x="10463666" y="2013741"/>
            <a:ext cx="1302392" cy="335683"/>
          </a:xfrm>
          <a:prstGeom prst="rightArrow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文字方塊 132"/>
          <p:cNvSpPr txBox="1"/>
          <p:nvPr/>
        </p:nvSpPr>
        <p:spPr>
          <a:xfrm>
            <a:off x="10580779" y="17526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16x32b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6" name="向右箭號 135"/>
          <p:cNvSpPr/>
          <p:nvPr/>
        </p:nvSpPr>
        <p:spPr>
          <a:xfrm>
            <a:off x="85315" y="3074929"/>
            <a:ext cx="1302392" cy="335683"/>
          </a:xfrm>
          <a:prstGeom prst="rightArrow">
            <a:avLst>
              <a:gd name="adj1" fmla="val 65419"/>
              <a:gd name="adj2" fmla="val 50000"/>
            </a:avLst>
          </a:prstGeom>
          <a:solidFill>
            <a:srgbClr val="70AD47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向右箭號 136"/>
          <p:cNvSpPr/>
          <p:nvPr/>
        </p:nvSpPr>
        <p:spPr>
          <a:xfrm>
            <a:off x="87211" y="2365386"/>
            <a:ext cx="1293015" cy="298226"/>
          </a:xfrm>
          <a:prstGeom prst="rightArrow">
            <a:avLst>
              <a:gd name="adj1" fmla="val 21074"/>
              <a:gd name="adj2" fmla="val 50000"/>
            </a:avLst>
          </a:prstGeom>
          <a:solidFill>
            <a:schemeClr val="accent1">
              <a:alpha val="8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右彎箭號 62"/>
          <p:cNvSpPr/>
          <p:nvPr/>
        </p:nvSpPr>
        <p:spPr>
          <a:xfrm rot="5400000">
            <a:off x="7432211" y="673835"/>
            <a:ext cx="459247" cy="32531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17983"/>
            </a:avLst>
          </a:prstGeom>
          <a:solidFill>
            <a:srgbClr val="000000">
              <a:alpha val="5686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90" name="直線單箭頭接點 89"/>
          <p:cNvCxnSpPr/>
          <p:nvPr/>
        </p:nvCxnSpPr>
        <p:spPr>
          <a:xfrm>
            <a:off x="1967171" y="2279623"/>
            <a:ext cx="0" cy="767978"/>
          </a:xfrm>
          <a:prstGeom prst="straightConnector1">
            <a:avLst/>
          </a:prstGeom>
          <a:ln w="57150">
            <a:solidFill>
              <a:srgbClr val="000000">
                <a:alpha val="58824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接點 74"/>
          <p:cNvCxnSpPr>
            <a:stCxn id="46" idx="2"/>
            <a:endCxn id="99" idx="2"/>
          </p:cNvCxnSpPr>
          <p:nvPr/>
        </p:nvCxnSpPr>
        <p:spPr>
          <a:xfrm rot="5400000" flipH="1">
            <a:off x="5811243" y="2042242"/>
            <a:ext cx="13544" cy="7693860"/>
          </a:xfrm>
          <a:prstGeom prst="bentConnector3">
            <a:avLst>
              <a:gd name="adj1" fmla="val -1687832"/>
            </a:avLst>
          </a:prstGeom>
          <a:ln w="57150">
            <a:solidFill>
              <a:srgbClr val="000000">
                <a:alpha val="58039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肘形接點 138"/>
          <p:cNvCxnSpPr>
            <a:stCxn id="98" idx="3"/>
            <a:endCxn id="10" idx="0"/>
          </p:cNvCxnSpPr>
          <p:nvPr/>
        </p:nvCxnSpPr>
        <p:spPr>
          <a:xfrm flipH="1">
            <a:off x="1975007" y="2168393"/>
            <a:ext cx="3175381" cy="138558"/>
          </a:xfrm>
          <a:prstGeom prst="bentConnector4">
            <a:avLst>
              <a:gd name="adj1" fmla="val -3899"/>
              <a:gd name="adj2" fmla="val -282378"/>
            </a:avLst>
          </a:prstGeom>
          <a:ln w="57150">
            <a:solidFill>
              <a:srgbClr val="000000">
                <a:alpha val="58039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 9"/>
          <p:cNvSpPr/>
          <p:nvPr/>
        </p:nvSpPr>
        <p:spPr>
          <a:xfrm>
            <a:off x="1435687" y="2306951"/>
            <a:ext cx="1078639" cy="425756"/>
          </a:xfrm>
          <a:prstGeom prst="roundRect">
            <a:avLst/>
          </a:prstGeom>
          <a:solidFill>
            <a:srgbClr val="4472C4">
              <a:alpha val="47843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Arial Black" panose="020B0A04020102020204" pitchFamily="34" charset="0"/>
              </a:rPr>
              <a:t>IPAD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cxnSp>
        <p:nvCxnSpPr>
          <p:cNvPr id="142" name="肘形接點 141"/>
          <p:cNvCxnSpPr>
            <a:stCxn id="123" idx="3"/>
            <a:endCxn id="96" idx="1"/>
          </p:cNvCxnSpPr>
          <p:nvPr/>
        </p:nvCxnSpPr>
        <p:spPr>
          <a:xfrm flipH="1">
            <a:off x="6976428" y="2181584"/>
            <a:ext cx="1473526" cy="376552"/>
          </a:xfrm>
          <a:prstGeom prst="bentConnector5">
            <a:avLst>
              <a:gd name="adj1" fmla="val -15514"/>
              <a:gd name="adj2" fmla="val 519757"/>
              <a:gd name="adj3" fmla="val 115514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35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9062" y="-300558"/>
            <a:ext cx="13070124" cy="745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66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299611"/>
              </p:ext>
            </p:extLst>
          </p:nvPr>
        </p:nvGraphicFramePr>
        <p:xfrm>
          <a:off x="3579960" y="968834"/>
          <a:ext cx="4942940" cy="453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735">
                  <a:extLst>
                    <a:ext uri="{9D8B030D-6E8A-4147-A177-3AD203B41FA5}">
                      <a16:colId xmlns:a16="http://schemas.microsoft.com/office/drawing/2014/main" val="3586988695"/>
                    </a:ext>
                  </a:extLst>
                </a:gridCol>
                <a:gridCol w="1235735">
                  <a:extLst>
                    <a:ext uri="{9D8B030D-6E8A-4147-A177-3AD203B41FA5}">
                      <a16:colId xmlns:a16="http://schemas.microsoft.com/office/drawing/2014/main" val="1006963529"/>
                    </a:ext>
                  </a:extLst>
                </a:gridCol>
                <a:gridCol w="1235735">
                  <a:extLst>
                    <a:ext uri="{9D8B030D-6E8A-4147-A177-3AD203B41FA5}">
                      <a16:colId xmlns:a16="http://schemas.microsoft.com/office/drawing/2014/main" val="142346448"/>
                    </a:ext>
                  </a:extLst>
                </a:gridCol>
                <a:gridCol w="1235735">
                  <a:extLst>
                    <a:ext uri="{9D8B030D-6E8A-4147-A177-3AD203B41FA5}">
                      <a16:colId xmlns:a16="http://schemas.microsoft.com/office/drawing/2014/main" val="3988956424"/>
                    </a:ext>
                  </a:extLst>
                </a:gridCol>
              </a:tblGrid>
              <a:tr h="45352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Black" panose="020B0A04020102020204" pitchFamily="34" charset="0"/>
                        </a:rPr>
                        <a:t>Ch0</a:t>
                      </a:r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Black" panose="020B0A04020102020204" pitchFamily="34" charset="0"/>
                        </a:rPr>
                        <a:t>Ch1</a:t>
                      </a:r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Black" panose="020B0A04020102020204" pitchFamily="34" charset="0"/>
                        </a:rPr>
                        <a:t>Ch2</a:t>
                      </a:r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Black" panose="020B0A04020102020204" pitchFamily="34" charset="0"/>
                        </a:rPr>
                        <a:t>Ch3</a:t>
                      </a:r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64610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418431"/>
              </p:ext>
            </p:extLst>
          </p:nvPr>
        </p:nvGraphicFramePr>
        <p:xfrm>
          <a:off x="3579960" y="2925153"/>
          <a:ext cx="12077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25">
                  <a:extLst>
                    <a:ext uri="{9D8B030D-6E8A-4147-A177-3AD203B41FA5}">
                      <a16:colId xmlns:a16="http://schemas.microsoft.com/office/drawing/2014/main" val="3586988695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1006963529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142346448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3988956424"/>
                    </a:ext>
                  </a:extLst>
                </a:gridCol>
              </a:tblGrid>
              <a:tr h="30975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64610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3907766" y="5995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16b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138468" y="5995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16b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365644" y="5995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16b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592820" y="5995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16b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827631" y="26134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16b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3735238" y="1436978"/>
            <a:ext cx="6182" cy="1244839"/>
          </a:xfrm>
          <a:prstGeom prst="straightConnector1">
            <a:avLst/>
          </a:prstGeom>
          <a:ln w="57150">
            <a:solidFill>
              <a:srgbClr val="5B9BD5">
                <a:alpha val="67843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594897" y="983451"/>
            <a:ext cx="280682" cy="4242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841097" y="979259"/>
            <a:ext cx="280682" cy="4242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078147" y="981216"/>
            <a:ext cx="280682" cy="4242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7315197" y="983451"/>
            <a:ext cx="280682" cy="4242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1804382" y="1149241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</a:t>
            </a:r>
            <a:r>
              <a:rPr lang="en-US" altLang="zh-TW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b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=4 X</a:t>
            </a:r>
            <a:r>
              <a:rPr lang="en-US" altLang="zh-TW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b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=1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456471"/>
              </p:ext>
            </p:extLst>
          </p:nvPr>
        </p:nvGraphicFramePr>
        <p:xfrm>
          <a:off x="3594897" y="3862773"/>
          <a:ext cx="12077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25">
                  <a:extLst>
                    <a:ext uri="{9D8B030D-6E8A-4147-A177-3AD203B41FA5}">
                      <a16:colId xmlns:a16="http://schemas.microsoft.com/office/drawing/2014/main" val="3586988695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1006963529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142346448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3988956424"/>
                    </a:ext>
                  </a:extLst>
                </a:gridCol>
              </a:tblGrid>
              <a:tr h="30975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64610"/>
                  </a:ext>
                </a:extLst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222572"/>
              </p:ext>
            </p:extLst>
          </p:nvPr>
        </p:nvGraphicFramePr>
        <p:xfrm>
          <a:off x="3579960" y="5549805"/>
          <a:ext cx="4942940" cy="453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735">
                  <a:extLst>
                    <a:ext uri="{9D8B030D-6E8A-4147-A177-3AD203B41FA5}">
                      <a16:colId xmlns:a16="http://schemas.microsoft.com/office/drawing/2014/main" val="3586988695"/>
                    </a:ext>
                  </a:extLst>
                </a:gridCol>
                <a:gridCol w="1235735">
                  <a:extLst>
                    <a:ext uri="{9D8B030D-6E8A-4147-A177-3AD203B41FA5}">
                      <a16:colId xmlns:a16="http://schemas.microsoft.com/office/drawing/2014/main" val="1006963529"/>
                    </a:ext>
                  </a:extLst>
                </a:gridCol>
                <a:gridCol w="1235735">
                  <a:extLst>
                    <a:ext uri="{9D8B030D-6E8A-4147-A177-3AD203B41FA5}">
                      <a16:colId xmlns:a16="http://schemas.microsoft.com/office/drawing/2014/main" val="142346448"/>
                    </a:ext>
                  </a:extLst>
                </a:gridCol>
                <a:gridCol w="1235735">
                  <a:extLst>
                    <a:ext uri="{9D8B030D-6E8A-4147-A177-3AD203B41FA5}">
                      <a16:colId xmlns:a16="http://schemas.microsoft.com/office/drawing/2014/main" val="3988956424"/>
                    </a:ext>
                  </a:extLst>
                </a:gridCol>
              </a:tblGrid>
              <a:tr h="45352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Black" panose="020B0A04020102020204" pitchFamily="34" charset="0"/>
                        </a:rPr>
                        <a:t>      Ch0</a:t>
                      </a:r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Black" panose="020B0A04020102020204" pitchFamily="34" charset="0"/>
                        </a:rPr>
                        <a:t>       Ch1</a:t>
                      </a:r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Black" panose="020B0A04020102020204" pitchFamily="34" charset="0"/>
                        </a:rPr>
                        <a:t>       Ch2</a:t>
                      </a:r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Black" panose="020B0A04020102020204" pitchFamily="34" charset="0"/>
                        </a:rPr>
                        <a:t>       Ch3</a:t>
                      </a:r>
                      <a:endParaRPr lang="zh-TW" altLang="en-US" dirty="0"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64610"/>
                  </a:ext>
                </a:extLst>
              </a:tr>
            </a:tbl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1919457" y="5494557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</a:t>
            </a:r>
            <a:r>
              <a:rPr lang="en-US" altLang="zh-TW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b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=4 W</a:t>
            </a:r>
            <a:r>
              <a:rPr lang="en-US" altLang="zh-TW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b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=2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810132"/>
              </p:ext>
            </p:extLst>
          </p:nvPr>
        </p:nvGraphicFramePr>
        <p:xfrm>
          <a:off x="5010788" y="3858636"/>
          <a:ext cx="12077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25">
                  <a:extLst>
                    <a:ext uri="{9D8B030D-6E8A-4147-A177-3AD203B41FA5}">
                      <a16:colId xmlns:a16="http://schemas.microsoft.com/office/drawing/2014/main" val="3586988695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1006963529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142346448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3988956424"/>
                    </a:ext>
                  </a:extLst>
                </a:gridCol>
              </a:tblGrid>
              <a:tr h="30975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64610"/>
                  </a:ext>
                </a:extLst>
              </a:tr>
            </a:tbl>
          </a:graphicData>
        </a:graphic>
      </p:graphicFrame>
      <p:sp>
        <p:nvSpPr>
          <p:cNvPr id="29" name="矩形 28"/>
          <p:cNvSpPr/>
          <p:nvPr/>
        </p:nvSpPr>
        <p:spPr>
          <a:xfrm>
            <a:off x="3591838" y="5553942"/>
            <a:ext cx="280682" cy="4242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4838038" y="5549750"/>
            <a:ext cx="280682" cy="4242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6075088" y="5551707"/>
            <a:ext cx="280682" cy="4242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7312138" y="5553942"/>
            <a:ext cx="280682" cy="4242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3891726" y="5553942"/>
            <a:ext cx="280682" cy="4242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5137926" y="5549750"/>
            <a:ext cx="280682" cy="4242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6374976" y="5551707"/>
            <a:ext cx="280682" cy="4242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7612026" y="5553942"/>
            <a:ext cx="280682" cy="4242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肘形接點 44"/>
          <p:cNvCxnSpPr>
            <a:stCxn id="18" idx="2"/>
          </p:cNvCxnSpPr>
          <p:nvPr/>
        </p:nvCxnSpPr>
        <p:spPr>
          <a:xfrm rot="5400000">
            <a:off x="3870886" y="1571265"/>
            <a:ext cx="1278266" cy="942838"/>
          </a:xfrm>
          <a:prstGeom prst="bentConnector3">
            <a:avLst>
              <a:gd name="adj1" fmla="val 21982"/>
            </a:avLst>
          </a:prstGeom>
          <a:ln w="57150">
            <a:solidFill>
              <a:srgbClr val="5B9BD5">
                <a:alpha val="67059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肘形接點 53"/>
          <p:cNvCxnSpPr>
            <a:stCxn id="19" idx="2"/>
          </p:cNvCxnSpPr>
          <p:nvPr/>
        </p:nvCxnSpPr>
        <p:spPr>
          <a:xfrm rot="5400000">
            <a:off x="4631750" y="1105188"/>
            <a:ext cx="1286419" cy="1887058"/>
          </a:xfrm>
          <a:prstGeom prst="bentConnector3">
            <a:avLst>
              <a:gd name="adj1" fmla="val 42892"/>
            </a:avLst>
          </a:prstGeom>
          <a:ln w="57150">
            <a:solidFill>
              <a:srgbClr val="5B9BD5">
                <a:alpha val="67059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接點 74"/>
          <p:cNvCxnSpPr>
            <a:stCxn id="20" idx="2"/>
          </p:cNvCxnSpPr>
          <p:nvPr/>
        </p:nvCxnSpPr>
        <p:spPr>
          <a:xfrm rot="5400000">
            <a:off x="5397624" y="627015"/>
            <a:ext cx="1277187" cy="2838643"/>
          </a:xfrm>
          <a:prstGeom prst="bentConnector3">
            <a:avLst>
              <a:gd name="adj1" fmla="val 64319"/>
            </a:avLst>
          </a:prstGeom>
          <a:ln w="57150">
            <a:solidFill>
              <a:srgbClr val="5B9BD5">
                <a:alpha val="67059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/>
          <p:nvPr/>
        </p:nvCxnSpPr>
        <p:spPr>
          <a:xfrm flipH="1" flipV="1">
            <a:off x="3752664" y="4275442"/>
            <a:ext cx="6182" cy="124483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肘形接點 86"/>
          <p:cNvCxnSpPr/>
          <p:nvPr/>
        </p:nvCxnSpPr>
        <p:spPr>
          <a:xfrm rot="16200000" flipV="1">
            <a:off x="3891959" y="4443157"/>
            <a:ext cx="1278266" cy="942838"/>
          </a:xfrm>
          <a:prstGeom prst="bentConnector3">
            <a:avLst>
              <a:gd name="adj1" fmla="val 21982"/>
            </a:avLst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肘形接點 87"/>
          <p:cNvCxnSpPr/>
          <p:nvPr/>
        </p:nvCxnSpPr>
        <p:spPr>
          <a:xfrm rot="16200000" flipV="1">
            <a:off x="4652823" y="3977080"/>
            <a:ext cx="1286419" cy="1887058"/>
          </a:xfrm>
          <a:prstGeom prst="bentConnector3">
            <a:avLst>
              <a:gd name="adj1" fmla="val 42892"/>
            </a:avLst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肘形接點 88"/>
          <p:cNvCxnSpPr/>
          <p:nvPr/>
        </p:nvCxnSpPr>
        <p:spPr>
          <a:xfrm rot="16200000" flipV="1">
            <a:off x="5418697" y="3498907"/>
            <a:ext cx="1277187" cy="2838643"/>
          </a:xfrm>
          <a:prstGeom prst="bentConnector3">
            <a:avLst>
              <a:gd name="adj1" fmla="val 64319"/>
            </a:avLst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表格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722542"/>
              </p:ext>
            </p:extLst>
          </p:nvPr>
        </p:nvGraphicFramePr>
        <p:xfrm>
          <a:off x="8640787" y="2983476"/>
          <a:ext cx="12077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25">
                  <a:extLst>
                    <a:ext uri="{9D8B030D-6E8A-4147-A177-3AD203B41FA5}">
                      <a16:colId xmlns:a16="http://schemas.microsoft.com/office/drawing/2014/main" val="3586988695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1006963529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142346448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3988956424"/>
                    </a:ext>
                  </a:extLst>
                </a:gridCol>
              </a:tblGrid>
              <a:tr h="30975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64610"/>
                  </a:ext>
                </a:extLst>
              </a:tr>
            </a:tbl>
          </a:graphicData>
        </a:graphic>
      </p:graphicFrame>
      <p:graphicFrame>
        <p:nvGraphicFramePr>
          <p:cNvPr id="91" name="表格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111581"/>
              </p:ext>
            </p:extLst>
          </p:nvPr>
        </p:nvGraphicFramePr>
        <p:xfrm>
          <a:off x="8640787" y="3632483"/>
          <a:ext cx="12077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25">
                  <a:extLst>
                    <a:ext uri="{9D8B030D-6E8A-4147-A177-3AD203B41FA5}">
                      <a16:colId xmlns:a16="http://schemas.microsoft.com/office/drawing/2014/main" val="3586988695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1006963529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142346448"/>
                    </a:ext>
                  </a:extLst>
                </a:gridCol>
                <a:gridCol w="301925">
                  <a:extLst>
                    <a:ext uri="{9D8B030D-6E8A-4147-A177-3AD203B41FA5}">
                      <a16:colId xmlns:a16="http://schemas.microsoft.com/office/drawing/2014/main" val="3988956424"/>
                    </a:ext>
                  </a:extLst>
                </a:gridCol>
              </a:tblGrid>
              <a:tr h="30975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064610"/>
                  </a:ext>
                </a:extLst>
              </a:tr>
            </a:tbl>
          </a:graphicData>
        </a:graphic>
      </p:graphicFrame>
      <p:cxnSp>
        <p:nvCxnSpPr>
          <p:cNvPr id="93" name="肘形接點 92"/>
          <p:cNvCxnSpPr>
            <a:stCxn id="38" idx="0"/>
          </p:cNvCxnSpPr>
          <p:nvPr/>
        </p:nvCxnSpPr>
        <p:spPr>
          <a:xfrm rot="5400000" flipH="1" flipV="1">
            <a:off x="4740359" y="4811116"/>
            <a:ext cx="1276543" cy="200727"/>
          </a:xfrm>
          <a:prstGeom prst="bentConnector3">
            <a:avLst>
              <a:gd name="adj1" fmla="val 50000"/>
            </a:avLst>
          </a:prstGeom>
          <a:ln w="57150">
            <a:solidFill>
              <a:srgbClr val="70AD47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肘形接點 93"/>
          <p:cNvCxnSpPr>
            <a:stCxn id="39" idx="0"/>
          </p:cNvCxnSpPr>
          <p:nvPr/>
        </p:nvCxnSpPr>
        <p:spPr>
          <a:xfrm rot="16200000" flipV="1">
            <a:off x="5505300" y="4541690"/>
            <a:ext cx="1276543" cy="743492"/>
          </a:xfrm>
          <a:prstGeom prst="bentConnector3">
            <a:avLst>
              <a:gd name="adj1" fmla="val 50000"/>
            </a:avLst>
          </a:prstGeom>
          <a:ln w="57150">
            <a:solidFill>
              <a:srgbClr val="70AD47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肘形接點 94"/>
          <p:cNvCxnSpPr>
            <a:stCxn id="40" idx="0"/>
          </p:cNvCxnSpPr>
          <p:nvPr/>
        </p:nvCxnSpPr>
        <p:spPr>
          <a:xfrm rot="16200000" flipV="1">
            <a:off x="6246174" y="4047749"/>
            <a:ext cx="1292624" cy="1719762"/>
          </a:xfrm>
          <a:prstGeom prst="bentConnector3">
            <a:avLst>
              <a:gd name="adj1" fmla="val 50000"/>
            </a:avLst>
          </a:prstGeom>
          <a:ln w="57150">
            <a:solidFill>
              <a:srgbClr val="70AD47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肘形接點 106"/>
          <p:cNvCxnSpPr>
            <a:stCxn id="37" idx="0"/>
          </p:cNvCxnSpPr>
          <p:nvPr/>
        </p:nvCxnSpPr>
        <p:spPr>
          <a:xfrm rot="5400000" flipH="1" flipV="1">
            <a:off x="3974380" y="4342159"/>
            <a:ext cx="1269471" cy="1154096"/>
          </a:xfrm>
          <a:prstGeom prst="bentConnector3">
            <a:avLst>
              <a:gd name="adj1" fmla="val 50000"/>
            </a:avLst>
          </a:prstGeom>
          <a:ln w="57150">
            <a:solidFill>
              <a:srgbClr val="70AD47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乘號 108"/>
          <p:cNvSpPr/>
          <p:nvPr/>
        </p:nvSpPr>
        <p:spPr>
          <a:xfrm>
            <a:off x="8692643" y="3399253"/>
            <a:ext cx="212598" cy="183212"/>
          </a:xfrm>
          <a:prstGeom prst="mathMultiply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乘號 109"/>
          <p:cNvSpPr/>
          <p:nvPr/>
        </p:nvSpPr>
        <p:spPr>
          <a:xfrm>
            <a:off x="8974438" y="3399253"/>
            <a:ext cx="212598" cy="183212"/>
          </a:xfrm>
          <a:prstGeom prst="mathMultiply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乘號 110"/>
          <p:cNvSpPr/>
          <p:nvPr/>
        </p:nvSpPr>
        <p:spPr>
          <a:xfrm>
            <a:off x="9256326" y="3398214"/>
            <a:ext cx="212598" cy="183212"/>
          </a:xfrm>
          <a:prstGeom prst="mathMultiply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乘號 111"/>
          <p:cNvSpPr/>
          <p:nvPr/>
        </p:nvSpPr>
        <p:spPr>
          <a:xfrm>
            <a:off x="9552683" y="3398214"/>
            <a:ext cx="212598" cy="183212"/>
          </a:xfrm>
          <a:prstGeom prst="mathMultiply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文字方塊 112"/>
              <p:cNvSpPr txBox="1"/>
              <p:nvPr/>
            </p:nvSpPr>
            <p:spPr>
              <a:xfrm>
                <a:off x="7616383" y="2890248"/>
                <a:ext cx="276981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6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TW" sz="6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      </m:t>
                    </m:r>
                    <m:r>
                      <a:rPr lang="en-US" altLang="zh-TW" sz="66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)</m:t>
                    </m:r>
                  </m:oMath>
                </a14:m>
                <a:r>
                  <a:rPr lang="en-US" altLang="zh-TW" sz="6600" b="0" dirty="0" smtClean="0">
                    <a:solidFill>
                      <a:schemeClr val="bg1">
                        <a:lumMod val="50000"/>
                      </a:schemeClr>
                    </a:solidFill>
                    <a:latin typeface="Arial Black" panose="020B0A04020102020204" pitchFamily="34" charset="0"/>
                  </a:rPr>
                  <a:t>     </a:t>
                </a:r>
              </a:p>
            </p:txBody>
          </p:sp>
        </mc:Choice>
        <mc:Fallback>
          <p:sp>
            <p:nvSpPr>
              <p:cNvPr id="113" name="文字方塊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383" y="2890248"/>
                <a:ext cx="2769818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文字方塊 115"/>
          <p:cNvSpPr txBox="1"/>
          <p:nvPr/>
        </p:nvSpPr>
        <p:spPr>
          <a:xfrm>
            <a:off x="3911012" y="5981163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MSB</a:t>
            </a:r>
            <a:endParaRPr lang="zh-TW" altLang="en-US" sz="1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7" name="文字方塊 116"/>
          <p:cNvSpPr txBox="1"/>
          <p:nvPr/>
        </p:nvSpPr>
        <p:spPr>
          <a:xfrm>
            <a:off x="3226212" y="598116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LSB</a:t>
            </a:r>
            <a:endParaRPr lang="zh-TW" altLang="en-US" sz="1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4978379" y="3414837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4b signed</a:t>
            </a:r>
            <a:endParaRPr lang="zh-TW" altLang="en-US" sz="1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3496763" y="3405885"/>
            <a:ext cx="1374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4b unsigned</a:t>
            </a:r>
            <a:endParaRPr lang="zh-TW" altLang="en-US" sz="1400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122" name="直線單箭頭接點 121"/>
          <p:cNvCxnSpPr/>
          <p:nvPr/>
        </p:nvCxnSpPr>
        <p:spPr>
          <a:xfrm>
            <a:off x="3741420" y="3264884"/>
            <a:ext cx="0" cy="20221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/>
          <p:nvPr/>
        </p:nvCxnSpPr>
        <p:spPr>
          <a:xfrm flipV="1">
            <a:off x="3741420" y="3662580"/>
            <a:ext cx="0" cy="2051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/>
          <p:nvPr/>
        </p:nvCxnSpPr>
        <p:spPr>
          <a:xfrm flipV="1">
            <a:off x="5169773" y="3662580"/>
            <a:ext cx="0" cy="2051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7286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77" y="13811"/>
            <a:ext cx="10183646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16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581842"/>
              </p:ext>
            </p:extLst>
          </p:nvPr>
        </p:nvGraphicFramePr>
        <p:xfrm>
          <a:off x="5103003" y="2027208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303522"/>
              </p:ext>
            </p:extLst>
          </p:nvPr>
        </p:nvGraphicFramePr>
        <p:xfrm>
          <a:off x="4755070" y="2429198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509450"/>
              </p:ext>
            </p:extLst>
          </p:nvPr>
        </p:nvGraphicFramePr>
        <p:xfrm>
          <a:off x="4401388" y="283291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030"/>
              </p:ext>
            </p:extLst>
          </p:nvPr>
        </p:nvGraphicFramePr>
        <p:xfrm>
          <a:off x="4053455" y="323490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206249"/>
              </p:ext>
            </p:extLst>
          </p:nvPr>
        </p:nvGraphicFramePr>
        <p:xfrm>
          <a:off x="3702648" y="363689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327218"/>
              </p:ext>
            </p:extLst>
          </p:nvPr>
        </p:nvGraphicFramePr>
        <p:xfrm>
          <a:off x="3354715" y="403888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153773"/>
              </p:ext>
            </p:extLst>
          </p:nvPr>
        </p:nvGraphicFramePr>
        <p:xfrm>
          <a:off x="3001033" y="4442596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970676"/>
              </p:ext>
            </p:extLst>
          </p:nvPr>
        </p:nvGraphicFramePr>
        <p:xfrm>
          <a:off x="2653100" y="4844586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837640"/>
              </p:ext>
            </p:extLst>
          </p:nvPr>
        </p:nvGraphicFramePr>
        <p:xfrm>
          <a:off x="5450403" y="1360098"/>
          <a:ext cx="27792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626493"/>
              </p:ext>
            </p:extLst>
          </p:nvPr>
        </p:nvGraphicFramePr>
        <p:xfrm>
          <a:off x="89561" y="0"/>
          <a:ext cx="27792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66901" y="3336812"/>
            <a:ext cx="3410426" cy="600159"/>
          </a:xfrm>
          <a:prstGeom prst="rect">
            <a:avLst/>
          </a:prstGeom>
        </p:spPr>
      </p:pic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92839"/>
              </p:ext>
            </p:extLst>
          </p:nvPr>
        </p:nvGraphicFramePr>
        <p:xfrm>
          <a:off x="2653106" y="5342105"/>
          <a:ext cx="557649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531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50940236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369277771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59720597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52860491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228536918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098374431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083382086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sp>
        <p:nvSpPr>
          <p:cNvPr id="16" name="十字形 15"/>
          <p:cNvSpPr/>
          <p:nvPr/>
        </p:nvSpPr>
        <p:spPr>
          <a:xfrm>
            <a:off x="7881670" y="4938391"/>
            <a:ext cx="276047" cy="254698"/>
          </a:xfrm>
          <a:prstGeom prst="plus">
            <a:avLst>
              <a:gd name="adj" fmla="val 35000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9688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42234"/>
              </p:ext>
            </p:extLst>
          </p:nvPr>
        </p:nvGraphicFramePr>
        <p:xfrm>
          <a:off x="5103003" y="2027208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92194"/>
              </p:ext>
            </p:extLst>
          </p:nvPr>
        </p:nvGraphicFramePr>
        <p:xfrm>
          <a:off x="4755070" y="2429198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21287"/>
              </p:ext>
            </p:extLst>
          </p:nvPr>
        </p:nvGraphicFramePr>
        <p:xfrm>
          <a:off x="4401388" y="283291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885789"/>
              </p:ext>
            </p:extLst>
          </p:nvPr>
        </p:nvGraphicFramePr>
        <p:xfrm>
          <a:off x="4053455" y="323490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442298"/>
              </p:ext>
            </p:extLst>
          </p:nvPr>
        </p:nvGraphicFramePr>
        <p:xfrm>
          <a:off x="3702648" y="363689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637629"/>
              </p:ext>
            </p:extLst>
          </p:nvPr>
        </p:nvGraphicFramePr>
        <p:xfrm>
          <a:off x="3354715" y="403888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114438"/>
              </p:ext>
            </p:extLst>
          </p:nvPr>
        </p:nvGraphicFramePr>
        <p:xfrm>
          <a:off x="3001033" y="4442596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257288"/>
              </p:ext>
            </p:extLst>
          </p:nvPr>
        </p:nvGraphicFramePr>
        <p:xfrm>
          <a:off x="2653100" y="4844586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450403" y="1360098"/>
          <a:ext cx="27792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89561" y="0"/>
          <a:ext cx="27792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66901" y="3336812"/>
            <a:ext cx="3410426" cy="600159"/>
          </a:xfrm>
          <a:prstGeom prst="rect">
            <a:avLst/>
          </a:prstGeom>
        </p:spPr>
      </p:pic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2653106" y="5342105"/>
          <a:ext cx="557649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531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50940236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369277771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59720597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52860491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228536918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098374431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083382086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sp>
        <p:nvSpPr>
          <p:cNvPr id="16" name="十字形 15"/>
          <p:cNvSpPr/>
          <p:nvPr/>
        </p:nvSpPr>
        <p:spPr>
          <a:xfrm>
            <a:off x="7881670" y="4938391"/>
            <a:ext cx="276047" cy="254698"/>
          </a:xfrm>
          <a:prstGeom prst="plus">
            <a:avLst>
              <a:gd name="adj" fmla="val 35000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60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46" y="752101"/>
            <a:ext cx="9192908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0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480525"/>
              </p:ext>
            </p:extLst>
          </p:nvPr>
        </p:nvGraphicFramePr>
        <p:xfrm>
          <a:off x="5103003" y="2027208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269778"/>
              </p:ext>
            </p:extLst>
          </p:nvPr>
        </p:nvGraphicFramePr>
        <p:xfrm>
          <a:off x="4755070" y="2429198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907014"/>
              </p:ext>
            </p:extLst>
          </p:nvPr>
        </p:nvGraphicFramePr>
        <p:xfrm>
          <a:off x="4401388" y="283291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46484"/>
              </p:ext>
            </p:extLst>
          </p:nvPr>
        </p:nvGraphicFramePr>
        <p:xfrm>
          <a:off x="4053455" y="323490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856017"/>
              </p:ext>
            </p:extLst>
          </p:nvPr>
        </p:nvGraphicFramePr>
        <p:xfrm>
          <a:off x="3702648" y="363689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43682"/>
              </p:ext>
            </p:extLst>
          </p:nvPr>
        </p:nvGraphicFramePr>
        <p:xfrm>
          <a:off x="3354715" y="403888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355200"/>
              </p:ext>
            </p:extLst>
          </p:nvPr>
        </p:nvGraphicFramePr>
        <p:xfrm>
          <a:off x="3001033" y="4442596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340378"/>
              </p:ext>
            </p:extLst>
          </p:nvPr>
        </p:nvGraphicFramePr>
        <p:xfrm>
          <a:off x="2653100" y="4844586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450403" y="1360098"/>
          <a:ext cx="27792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89561" y="0"/>
          <a:ext cx="27792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66901" y="3336812"/>
            <a:ext cx="3410426" cy="600159"/>
          </a:xfrm>
          <a:prstGeom prst="rect">
            <a:avLst/>
          </a:prstGeom>
        </p:spPr>
      </p:pic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2653106" y="5342105"/>
          <a:ext cx="557649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531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50940236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369277771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59720597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52860491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228536918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098374431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083382086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sp>
        <p:nvSpPr>
          <p:cNvPr id="16" name="十字形 15"/>
          <p:cNvSpPr/>
          <p:nvPr/>
        </p:nvSpPr>
        <p:spPr>
          <a:xfrm>
            <a:off x="7881670" y="4938391"/>
            <a:ext cx="276047" cy="254698"/>
          </a:xfrm>
          <a:prstGeom prst="plus">
            <a:avLst>
              <a:gd name="adj" fmla="val 35000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9068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967082"/>
              </p:ext>
            </p:extLst>
          </p:nvPr>
        </p:nvGraphicFramePr>
        <p:xfrm>
          <a:off x="5103003" y="2027208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844987"/>
              </p:ext>
            </p:extLst>
          </p:nvPr>
        </p:nvGraphicFramePr>
        <p:xfrm>
          <a:off x="4755070" y="2429198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716207"/>
              </p:ext>
            </p:extLst>
          </p:nvPr>
        </p:nvGraphicFramePr>
        <p:xfrm>
          <a:off x="4401388" y="283291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484892"/>
              </p:ext>
            </p:extLst>
          </p:nvPr>
        </p:nvGraphicFramePr>
        <p:xfrm>
          <a:off x="4053455" y="323490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176793"/>
              </p:ext>
            </p:extLst>
          </p:nvPr>
        </p:nvGraphicFramePr>
        <p:xfrm>
          <a:off x="3702648" y="363689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51955"/>
              </p:ext>
            </p:extLst>
          </p:nvPr>
        </p:nvGraphicFramePr>
        <p:xfrm>
          <a:off x="3354715" y="4038882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898528"/>
              </p:ext>
            </p:extLst>
          </p:nvPr>
        </p:nvGraphicFramePr>
        <p:xfrm>
          <a:off x="3001033" y="4442596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933688"/>
              </p:ext>
            </p:extLst>
          </p:nvPr>
        </p:nvGraphicFramePr>
        <p:xfrm>
          <a:off x="2653100" y="4844586"/>
          <a:ext cx="3126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450403" y="1360098"/>
          <a:ext cx="27792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89561" y="0"/>
          <a:ext cx="27792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66901" y="3336812"/>
            <a:ext cx="3410426" cy="600159"/>
          </a:xfrm>
          <a:prstGeom prst="rect">
            <a:avLst/>
          </a:prstGeom>
        </p:spPr>
      </p:pic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2653106" y="5342105"/>
          <a:ext cx="557649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531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50940236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369277771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59720597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52860491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228536918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098374431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083382086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sp>
        <p:nvSpPr>
          <p:cNvPr id="16" name="十字形 15"/>
          <p:cNvSpPr/>
          <p:nvPr/>
        </p:nvSpPr>
        <p:spPr>
          <a:xfrm>
            <a:off x="7881670" y="4938391"/>
            <a:ext cx="276047" cy="254698"/>
          </a:xfrm>
          <a:prstGeom prst="plus">
            <a:avLst>
              <a:gd name="adj" fmla="val 35000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0837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097" y="362310"/>
            <a:ext cx="3596761" cy="248973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12465" y="5615795"/>
            <a:ext cx="353263" cy="36230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162682" y="5615794"/>
            <a:ext cx="353263" cy="362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565728" y="5615795"/>
            <a:ext cx="2051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Sign extension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74" y="2852049"/>
            <a:ext cx="3788225" cy="240569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108" y="2876851"/>
            <a:ext cx="3596762" cy="242562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606" y="469561"/>
            <a:ext cx="3596762" cy="2382488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694241" y="5615795"/>
            <a:ext cx="155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Zero-gated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62681" y="6282790"/>
            <a:ext cx="353263" cy="3623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212465" y="6291422"/>
            <a:ext cx="353263" cy="3623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087706" y="6282789"/>
            <a:ext cx="353263" cy="362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588878" y="628439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Input 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694241" y="6291422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multiplicand 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548408" y="6275766"/>
            <a:ext cx="12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product 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324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2" y="-181479"/>
            <a:ext cx="10317015" cy="72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030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349287"/>
              </p:ext>
            </p:extLst>
          </p:nvPr>
        </p:nvGraphicFramePr>
        <p:xfrm>
          <a:off x="3059414" y="1238715"/>
          <a:ext cx="27792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050421" y="3199655"/>
            <a:ext cx="3410426" cy="600159"/>
          </a:xfrm>
          <a:prstGeom prst="rect">
            <a:avLst/>
          </a:prstGeom>
        </p:spPr>
      </p:pic>
      <p:sp>
        <p:nvSpPr>
          <p:cNvPr id="4" name="右大括弧 3"/>
          <p:cNvSpPr/>
          <p:nvPr/>
        </p:nvSpPr>
        <p:spPr>
          <a:xfrm rot="10800000">
            <a:off x="6133166" y="1574495"/>
            <a:ext cx="435754" cy="1154420"/>
          </a:xfrm>
          <a:prstGeom prst="rightBrace">
            <a:avLst>
              <a:gd name="adj1" fmla="val 30925"/>
              <a:gd name="adj2" fmla="val 4751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82930"/>
              </p:ext>
            </p:extLst>
          </p:nvPr>
        </p:nvGraphicFramePr>
        <p:xfrm>
          <a:off x="6549930" y="1623061"/>
          <a:ext cx="682756" cy="3036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756">
                  <a:extLst>
                    <a:ext uri="{9D8B030D-6E8A-4147-A177-3AD203B41FA5}">
                      <a16:colId xmlns:a16="http://schemas.microsoft.com/office/drawing/2014/main" val="3442149959"/>
                    </a:ext>
                  </a:extLst>
                </a:gridCol>
              </a:tblGrid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-1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797103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637696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540548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2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061790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3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531204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4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422537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5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7964228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6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463516"/>
                  </a:ext>
                </a:extLst>
              </a:tr>
            </a:tbl>
          </a:graphicData>
        </a:graphic>
      </p:graphicFrame>
      <p:sp>
        <p:nvSpPr>
          <p:cNvPr id="7" name="右大括弧 6"/>
          <p:cNvSpPr/>
          <p:nvPr/>
        </p:nvSpPr>
        <p:spPr>
          <a:xfrm rot="10800000">
            <a:off x="6130231" y="2356491"/>
            <a:ext cx="435754" cy="1154420"/>
          </a:xfrm>
          <a:prstGeom prst="rightBrace">
            <a:avLst>
              <a:gd name="adj1" fmla="val 30925"/>
              <a:gd name="adj2" fmla="val 4751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476293"/>
              </p:ext>
            </p:extLst>
          </p:nvPr>
        </p:nvGraphicFramePr>
        <p:xfrm>
          <a:off x="2370979" y="1923024"/>
          <a:ext cx="34676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64">
                  <a:extLst>
                    <a:ext uri="{9D8B030D-6E8A-4147-A177-3AD203B41FA5}">
                      <a16:colId xmlns:a16="http://schemas.microsoft.com/office/drawing/2014/main" val="3476178929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266121756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sp>
        <p:nvSpPr>
          <p:cNvPr id="10" name="右大括弧 9"/>
          <p:cNvSpPr/>
          <p:nvPr/>
        </p:nvSpPr>
        <p:spPr>
          <a:xfrm rot="10800000">
            <a:off x="6130231" y="3101341"/>
            <a:ext cx="435754" cy="1154420"/>
          </a:xfrm>
          <a:prstGeom prst="rightBrace">
            <a:avLst>
              <a:gd name="adj1" fmla="val 30925"/>
              <a:gd name="adj2" fmla="val 4751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008372"/>
              </p:ext>
            </p:extLst>
          </p:nvPr>
        </p:nvGraphicFramePr>
        <p:xfrm>
          <a:off x="313919" y="4866812"/>
          <a:ext cx="557649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531">
                  <a:extLst>
                    <a:ext uri="{9D8B030D-6E8A-4147-A177-3AD203B41FA5}">
                      <a16:colId xmlns:a16="http://schemas.microsoft.com/office/drawing/2014/main" val="409431880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509402364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369277771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159720597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528604916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2285369180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3098374431"/>
                    </a:ext>
                  </a:extLst>
                </a:gridCol>
                <a:gridCol w="348531">
                  <a:extLst>
                    <a:ext uri="{9D8B030D-6E8A-4147-A177-3AD203B41FA5}">
                      <a16:colId xmlns:a16="http://schemas.microsoft.com/office/drawing/2014/main" val="4083382086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sp>
        <p:nvSpPr>
          <p:cNvPr id="13" name="右大括弧 12"/>
          <p:cNvSpPr/>
          <p:nvPr/>
        </p:nvSpPr>
        <p:spPr>
          <a:xfrm rot="10800000">
            <a:off x="6130231" y="3877090"/>
            <a:ext cx="435754" cy="1154420"/>
          </a:xfrm>
          <a:prstGeom prst="rightBrace">
            <a:avLst>
              <a:gd name="adj1" fmla="val 30925"/>
              <a:gd name="adj2" fmla="val 4751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十字形 14"/>
          <p:cNvSpPr/>
          <p:nvPr/>
        </p:nvSpPr>
        <p:spPr>
          <a:xfrm>
            <a:off x="5562567" y="4391573"/>
            <a:ext cx="276047" cy="254698"/>
          </a:xfrm>
          <a:prstGeom prst="plus">
            <a:avLst>
              <a:gd name="adj" fmla="val 35000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311714"/>
              </p:ext>
            </p:extLst>
          </p:nvPr>
        </p:nvGraphicFramePr>
        <p:xfrm>
          <a:off x="1669814" y="2742037"/>
          <a:ext cx="34676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64">
                  <a:extLst>
                    <a:ext uri="{9D8B030D-6E8A-4147-A177-3AD203B41FA5}">
                      <a16:colId xmlns:a16="http://schemas.microsoft.com/office/drawing/2014/main" val="3476178929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266121756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048078"/>
              </p:ext>
            </p:extLst>
          </p:nvPr>
        </p:nvGraphicFramePr>
        <p:xfrm>
          <a:off x="981376" y="3511330"/>
          <a:ext cx="34676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64">
                  <a:extLst>
                    <a:ext uri="{9D8B030D-6E8A-4147-A177-3AD203B41FA5}">
                      <a16:colId xmlns:a16="http://schemas.microsoft.com/office/drawing/2014/main" val="3476178929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266121756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864864"/>
              </p:ext>
            </p:extLst>
          </p:nvPr>
        </p:nvGraphicFramePr>
        <p:xfrm>
          <a:off x="313919" y="4280511"/>
          <a:ext cx="34676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64">
                  <a:extLst>
                    <a:ext uri="{9D8B030D-6E8A-4147-A177-3AD203B41FA5}">
                      <a16:colId xmlns:a16="http://schemas.microsoft.com/office/drawing/2014/main" val="3476178929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266121756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157226"/>
              </p:ext>
            </p:extLst>
          </p:nvPr>
        </p:nvGraphicFramePr>
        <p:xfrm>
          <a:off x="7832782" y="1448288"/>
          <a:ext cx="2934280" cy="3418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570">
                  <a:extLst>
                    <a:ext uri="{9D8B030D-6E8A-4147-A177-3AD203B41FA5}">
                      <a16:colId xmlns:a16="http://schemas.microsoft.com/office/drawing/2014/main" val="3605308336"/>
                    </a:ext>
                  </a:extLst>
                </a:gridCol>
                <a:gridCol w="733570">
                  <a:extLst>
                    <a:ext uri="{9D8B030D-6E8A-4147-A177-3AD203B41FA5}">
                      <a16:colId xmlns:a16="http://schemas.microsoft.com/office/drawing/2014/main" val="523148795"/>
                    </a:ext>
                  </a:extLst>
                </a:gridCol>
                <a:gridCol w="733570">
                  <a:extLst>
                    <a:ext uri="{9D8B030D-6E8A-4147-A177-3AD203B41FA5}">
                      <a16:colId xmlns:a16="http://schemas.microsoft.com/office/drawing/2014/main" val="2206791631"/>
                    </a:ext>
                  </a:extLst>
                </a:gridCol>
                <a:gridCol w="733570">
                  <a:extLst>
                    <a:ext uri="{9D8B030D-6E8A-4147-A177-3AD203B41FA5}">
                      <a16:colId xmlns:a16="http://schemas.microsoft.com/office/drawing/2014/main" val="3177745503"/>
                    </a:ext>
                  </a:extLst>
                </a:gridCol>
              </a:tblGrid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2i+1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2i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2i-1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PP</a:t>
                      </a:r>
                      <a:r>
                        <a:rPr lang="en-US" altLang="zh-TW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i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8012125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970988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Y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00656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Y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965633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2Y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254777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-2Y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704465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-Y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788878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-Y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063360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465921"/>
                  </a:ext>
                </a:extLst>
              </a:tr>
            </a:tbl>
          </a:graphicData>
        </a:graphic>
      </p:graphicFrame>
      <p:sp>
        <p:nvSpPr>
          <p:cNvPr id="20" name="文字方塊 19"/>
          <p:cNvSpPr txBox="1"/>
          <p:nvPr/>
        </p:nvSpPr>
        <p:spPr>
          <a:xfrm>
            <a:off x="1669814" y="191945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PP</a:t>
            </a:r>
            <a:r>
              <a:rPr lang="en-US" altLang="zh-TW" baseline="-25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0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81376" y="273846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PP</a:t>
            </a:r>
            <a:r>
              <a:rPr lang="en-US" altLang="zh-TW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6800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1457" y="456785"/>
            <a:ext cx="13174914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008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002192" y="3254314"/>
            <a:ext cx="3496784" cy="613471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635624"/>
              </p:ext>
            </p:extLst>
          </p:nvPr>
        </p:nvGraphicFramePr>
        <p:xfrm>
          <a:off x="3059414" y="1238715"/>
          <a:ext cx="27792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sp>
        <p:nvSpPr>
          <p:cNvPr id="4" name="右大括弧 3"/>
          <p:cNvSpPr/>
          <p:nvPr/>
        </p:nvSpPr>
        <p:spPr>
          <a:xfrm rot="10800000">
            <a:off x="6130230" y="1559047"/>
            <a:ext cx="435754" cy="1154420"/>
          </a:xfrm>
          <a:prstGeom prst="rightBrace">
            <a:avLst>
              <a:gd name="adj1" fmla="val 30925"/>
              <a:gd name="adj2" fmla="val 4751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125484"/>
              </p:ext>
            </p:extLst>
          </p:nvPr>
        </p:nvGraphicFramePr>
        <p:xfrm>
          <a:off x="6549930" y="1666188"/>
          <a:ext cx="682756" cy="3036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756">
                  <a:extLst>
                    <a:ext uri="{9D8B030D-6E8A-4147-A177-3AD203B41FA5}">
                      <a16:colId xmlns:a16="http://schemas.microsoft.com/office/drawing/2014/main" val="3442149959"/>
                    </a:ext>
                  </a:extLst>
                </a:gridCol>
              </a:tblGrid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-1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797103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637696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540548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2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3061790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3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531204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 Black" panose="020B0A04020102020204" pitchFamily="34" charset="0"/>
                        </a:rPr>
                        <a:t>4</a:t>
                      </a:r>
                      <a:endParaRPr lang="zh-TW" altLang="en-US" sz="160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422537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</a:rPr>
                        <a:t>5</a:t>
                      </a:r>
                      <a:endParaRPr lang="zh-TW" altLang="en-US" sz="1600" dirty="0">
                        <a:solidFill>
                          <a:schemeClr val="bg1"/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7964228"/>
                  </a:ext>
                </a:extLst>
              </a:tr>
              <a:tr h="379503">
                <a:tc>
                  <a:txBody>
                    <a:bodyPr/>
                    <a:lstStyle/>
                    <a:p>
                      <a:r>
                        <a:rPr lang="en-US" altLang="zh-TW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sz="1600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6</a:t>
                      </a:r>
                      <a:endParaRPr lang="zh-TW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463516"/>
                  </a:ext>
                </a:extLst>
              </a:tr>
            </a:tbl>
          </a:graphicData>
        </a:graphic>
      </p:graphicFrame>
      <p:sp>
        <p:nvSpPr>
          <p:cNvPr id="7" name="右大括弧 6"/>
          <p:cNvSpPr/>
          <p:nvPr/>
        </p:nvSpPr>
        <p:spPr>
          <a:xfrm rot="10800000">
            <a:off x="6130231" y="2356491"/>
            <a:ext cx="435754" cy="1154420"/>
          </a:xfrm>
          <a:prstGeom prst="rightBrace">
            <a:avLst>
              <a:gd name="adj1" fmla="val 30925"/>
              <a:gd name="adj2" fmla="val 4751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16881"/>
              </p:ext>
            </p:extLst>
          </p:nvPr>
        </p:nvGraphicFramePr>
        <p:xfrm>
          <a:off x="2370979" y="1923024"/>
          <a:ext cx="34676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64">
                  <a:extLst>
                    <a:ext uri="{9D8B030D-6E8A-4147-A177-3AD203B41FA5}">
                      <a16:colId xmlns:a16="http://schemas.microsoft.com/office/drawing/2014/main" val="3476178929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266121756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sp>
        <p:nvSpPr>
          <p:cNvPr id="10" name="右大括弧 9"/>
          <p:cNvSpPr/>
          <p:nvPr/>
        </p:nvSpPr>
        <p:spPr>
          <a:xfrm rot="10800000">
            <a:off x="6130230" y="3153935"/>
            <a:ext cx="435754" cy="1154420"/>
          </a:xfrm>
          <a:prstGeom prst="rightBrace">
            <a:avLst>
              <a:gd name="adj1" fmla="val 30925"/>
              <a:gd name="adj2" fmla="val 4751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右大括弧 12"/>
          <p:cNvSpPr/>
          <p:nvPr/>
        </p:nvSpPr>
        <p:spPr>
          <a:xfrm rot="10800000">
            <a:off x="6130230" y="3920217"/>
            <a:ext cx="435754" cy="1154420"/>
          </a:xfrm>
          <a:prstGeom prst="rightBrace">
            <a:avLst>
              <a:gd name="adj1" fmla="val 30925"/>
              <a:gd name="adj2" fmla="val 4751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164188"/>
              </p:ext>
            </p:extLst>
          </p:nvPr>
        </p:nvGraphicFramePr>
        <p:xfrm>
          <a:off x="1669814" y="2742037"/>
          <a:ext cx="34676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64">
                  <a:extLst>
                    <a:ext uri="{9D8B030D-6E8A-4147-A177-3AD203B41FA5}">
                      <a16:colId xmlns:a16="http://schemas.microsoft.com/office/drawing/2014/main" val="3476178929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266121756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sp>
        <p:nvSpPr>
          <p:cNvPr id="20" name="文字方塊 19"/>
          <p:cNvSpPr txBox="1"/>
          <p:nvPr/>
        </p:nvSpPr>
        <p:spPr>
          <a:xfrm>
            <a:off x="1669814" y="191945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PP</a:t>
            </a:r>
            <a:r>
              <a:rPr lang="en-US" altLang="zh-TW" baseline="-25000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0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81376" y="273846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PP</a:t>
            </a:r>
            <a:r>
              <a:rPr lang="en-US" altLang="zh-TW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498209"/>
              </p:ext>
            </p:extLst>
          </p:nvPr>
        </p:nvGraphicFramePr>
        <p:xfrm>
          <a:off x="529574" y="494877"/>
          <a:ext cx="27792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293720"/>
              </p:ext>
            </p:extLst>
          </p:nvPr>
        </p:nvGraphicFramePr>
        <p:xfrm>
          <a:off x="3035943" y="2332530"/>
          <a:ext cx="1389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039441"/>
              </p:ext>
            </p:extLst>
          </p:nvPr>
        </p:nvGraphicFramePr>
        <p:xfrm>
          <a:off x="3042349" y="3151543"/>
          <a:ext cx="13896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00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7400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245187"/>
              </p:ext>
            </p:extLst>
          </p:nvPr>
        </p:nvGraphicFramePr>
        <p:xfrm>
          <a:off x="981374" y="3561049"/>
          <a:ext cx="34676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64">
                  <a:extLst>
                    <a:ext uri="{9D8B030D-6E8A-4147-A177-3AD203B41FA5}">
                      <a16:colId xmlns:a16="http://schemas.microsoft.com/office/drawing/2014/main" val="3476178929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266121756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7785375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4061181323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07858429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11872951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3689427764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567162245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1213188946"/>
                    </a:ext>
                  </a:extLst>
                </a:gridCol>
                <a:gridCol w="346764">
                  <a:extLst>
                    <a:ext uri="{9D8B030D-6E8A-4147-A177-3AD203B41FA5}">
                      <a16:colId xmlns:a16="http://schemas.microsoft.com/office/drawing/2014/main" val="89912378"/>
                    </a:ext>
                  </a:extLst>
                </a:gridCol>
              </a:tblGrid>
              <a:tr h="28316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789043"/>
                  </a:ext>
                </a:extLst>
              </a:tr>
            </a:tbl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219232" y="359938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PP</a:t>
            </a:r>
            <a:r>
              <a:rPr lang="en-US" altLang="zh-TW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2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080037" y="2779139"/>
            <a:ext cx="1152686" cy="657317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084801" y="4264034"/>
            <a:ext cx="1143160" cy="552527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825" y="967214"/>
            <a:ext cx="762106" cy="543001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6525" y="1494234"/>
            <a:ext cx="666843" cy="905001"/>
          </a:xfrm>
          <a:prstGeom prst="rect">
            <a:avLst/>
          </a:prstGeom>
        </p:spPr>
      </p:pic>
      <p:sp>
        <p:nvSpPr>
          <p:cNvPr id="31" name="乘號 30"/>
          <p:cNvSpPr/>
          <p:nvPr/>
        </p:nvSpPr>
        <p:spPr>
          <a:xfrm>
            <a:off x="8488392" y="1812657"/>
            <a:ext cx="250166" cy="214551"/>
          </a:xfrm>
          <a:prstGeom prst="mathMultiply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590374"/>
              </p:ext>
            </p:extLst>
          </p:nvPr>
        </p:nvGraphicFramePr>
        <p:xfrm>
          <a:off x="7286866" y="2515410"/>
          <a:ext cx="2934280" cy="3038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570">
                  <a:extLst>
                    <a:ext uri="{9D8B030D-6E8A-4147-A177-3AD203B41FA5}">
                      <a16:colId xmlns:a16="http://schemas.microsoft.com/office/drawing/2014/main" val="3605308336"/>
                    </a:ext>
                  </a:extLst>
                </a:gridCol>
                <a:gridCol w="733570">
                  <a:extLst>
                    <a:ext uri="{9D8B030D-6E8A-4147-A177-3AD203B41FA5}">
                      <a16:colId xmlns:a16="http://schemas.microsoft.com/office/drawing/2014/main" val="523148795"/>
                    </a:ext>
                  </a:extLst>
                </a:gridCol>
                <a:gridCol w="733570">
                  <a:extLst>
                    <a:ext uri="{9D8B030D-6E8A-4147-A177-3AD203B41FA5}">
                      <a16:colId xmlns:a16="http://schemas.microsoft.com/office/drawing/2014/main" val="2206791631"/>
                    </a:ext>
                  </a:extLst>
                </a:gridCol>
                <a:gridCol w="733570">
                  <a:extLst>
                    <a:ext uri="{9D8B030D-6E8A-4147-A177-3AD203B41FA5}">
                      <a16:colId xmlns:a16="http://schemas.microsoft.com/office/drawing/2014/main" val="3177745503"/>
                    </a:ext>
                  </a:extLst>
                </a:gridCol>
              </a:tblGrid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3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2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PP</a:t>
                      </a:r>
                      <a:r>
                        <a:rPr lang="en-US" altLang="zh-TW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8012125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970988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Y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00656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-2Y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965633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-Y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254777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5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4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X</a:t>
                      </a:r>
                      <a:r>
                        <a:rPr lang="en-US" altLang="zh-TW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3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PP'</a:t>
                      </a:r>
                      <a:r>
                        <a:rPr lang="en-US" altLang="zh-TW" baseline="-25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2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704465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Y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788878"/>
                  </a:ext>
                </a:extLst>
              </a:tr>
              <a:tr h="3798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063360"/>
                  </a:ext>
                </a:extLst>
              </a:tr>
            </a:tbl>
          </a:graphicData>
        </a:graphic>
      </p:graphicFrame>
      <p:sp>
        <p:nvSpPr>
          <p:cNvPr id="33" name="文字方塊 32"/>
          <p:cNvSpPr txBox="1"/>
          <p:nvPr/>
        </p:nvSpPr>
        <p:spPr>
          <a:xfrm>
            <a:off x="1669814" y="228878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PP'</a:t>
            </a:r>
            <a:r>
              <a:rPr lang="en-US" altLang="zh-TW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996741" y="310779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PP'</a:t>
            </a:r>
            <a:r>
              <a:rPr lang="en-US" altLang="zh-TW" baseline="-25000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2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49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246" y="666364"/>
            <a:ext cx="12660492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482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468" y="680654"/>
            <a:ext cx="7621064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564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1673523" y="1121434"/>
            <a:ext cx="8704053" cy="4787660"/>
          </a:xfrm>
          <a:prstGeom prst="roundRect">
            <a:avLst>
              <a:gd name="adj" fmla="val 6577"/>
            </a:avLst>
          </a:prstGeom>
          <a:solidFill>
            <a:srgbClr val="C0000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向上箭號 2"/>
          <p:cNvSpPr/>
          <p:nvPr/>
        </p:nvSpPr>
        <p:spPr>
          <a:xfrm rot="10800000">
            <a:off x="5753819" y="396815"/>
            <a:ext cx="224287" cy="931653"/>
          </a:xfrm>
          <a:prstGeom prst="upArrow">
            <a:avLst/>
          </a:prstGeom>
          <a:solidFill>
            <a:srgbClr val="4472C4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向上箭號 3"/>
          <p:cNvSpPr/>
          <p:nvPr/>
        </p:nvSpPr>
        <p:spPr>
          <a:xfrm rot="10800000">
            <a:off x="6025550" y="396815"/>
            <a:ext cx="224287" cy="931653"/>
          </a:xfrm>
          <a:prstGeom prst="upArrow">
            <a:avLst/>
          </a:prstGeom>
          <a:solidFill>
            <a:srgbClr val="70AD4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800578" y="2027914"/>
            <a:ext cx="2009955" cy="1368725"/>
          </a:xfrm>
          <a:prstGeom prst="roundRect">
            <a:avLst>
              <a:gd name="adj" fmla="val 6577"/>
            </a:avLst>
          </a:prstGeom>
          <a:solidFill>
            <a:schemeClr val="bg1">
              <a:alpha val="7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16x AND/XNOR</a:t>
            </a:r>
          </a:p>
          <a:p>
            <a:pPr algn="ctr"/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1b adder tree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向上箭號 5"/>
          <p:cNvSpPr/>
          <p:nvPr/>
        </p:nvSpPr>
        <p:spPr>
          <a:xfrm rot="10800000">
            <a:off x="2681826" y="3161900"/>
            <a:ext cx="224287" cy="310938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488349" y="345239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Arial Black" panose="020B0A04020102020204" pitchFamily="34" charset="0"/>
              </a:rPr>
              <a:t>5b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3944611" y="2044459"/>
            <a:ext cx="2009955" cy="1368725"/>
          </a:xfrm>
          <a:prstGeom prst="roundRect">
            <a:avLst>
              <a:gd name="adj" fmla="val 6577"/>
            </a:avLst>
          </a:prstGeom>
          <a:solidFill>
            <a:schemeClr val="bg1">
              <a:alpha val="7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8x 2b Mult</a:t>
            </a:r>
          </a:p>
          <a:p>
            <a:pPr algn="ctr"/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5b adder tree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向上箭號 8"/>
          <p:cNvSpPr/>
          <p:nvPr/>
        </p:nvSpPr>
        <p:spPr>
          <a:xfrm rot="10800000">
            <a:off x="4837444" y="3413184"/>
            <a:ext cx="224287" cy="52046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703365" y="386991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 Black" panose="020B0A04020102020204" pitchFamily="34" charset="0"/>
              </a:rPr>
              <a:t>8</a:t>
            </a:r>
            <a:r>
              <a:rPr lang="en-US" altLang="zh-TW" dirty="0" smtClean="0">
                <a:latin typeface="Arial Black" panose="020B0A04020102020204" pitchFamily="34" charset="0"/>
              </a:rPr>
              <a:t>b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6025550" y="2044459"/>
            <a:ext cx="2009955" cy="1368725"/>
          </a:xfrm>
          <a:prstGeom prst="roundRect">
            <a:avLst>
              <a:gd name="adj" fmla="val 6577"/>
            </a:avLst>
          </a:prstGeom>
          <a:solidFill>
            <a:schemeClr val="bg1">
              <a:alpha val="7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4x 4b Mult</a:t>
            </a:r>
          </a:p>
          <a:p>
            <a:pPr algn="ctr"/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9b adder tree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向上箭號 11"/>
          <p:cNvSpPr/>
          <p:nvPr/>
        </p:nvSpPr>
        <p:spPr>
          <a:xfrm rot="10800000">
            <a:off x="6918383" y="3413184"/>
            <a:ext cx="224287" cy="52046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707359" y="38684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Arial Black" panose="020B0A04020102020204" pitchFamily="34" charset="0"/>
              </a:rPr>
              <a:t>11b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8106487" y="2044459"/>
            <a:ext cx="2009955" cy="1368725"/>
          </a:xfrm>
          <a:prstGeom prst="roundRect">
            <a:avLst>
              <a:gd name="adj" fmla="val 6577"/>
            </a:avLst>
          </a:prstGeom>
          <a:solidFill>
            <a:schemeClr val="bg1">
              <a:alpha val="7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2</a:t>
            </a:r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x 8b Mult</a:t>
            </a:r>
          </a:p>
          <a:p>
            <a:pPr algn="ctr"/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17b adder tree</a:t>
            </a:r>
            <a:endParaRPr lang="zh-TW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向上箭號 14"/>
          <p:cNvSpPr/>
          <p:nvPr/>
        </p:nvSpPr>
        <p:spPr>
          <a:xfrm rot="10800000">
            <a:off x="8999320" y="3413184"/>
            <a:ext cx="224287" cy="520460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8788296" y="38684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Arial Black" panose="020B0A04020102020204" pitchFamily="34" charset="0"/>
              </a:rPr>
              <a:t>18b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042802" y="6508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Arial Black" panose="020B0A04020102020204" pitchFamily="34" charset="0"/>
              </a:rPr>
              <a:t>16b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280017" y="6508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Arial Black" panose="020B0A04020102020204" pitchFamily="34" charset="0"/>
              </a:rPr>
              <a:t>16b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1804358" y="1328468"/>
            <a:ext cx="8312084" cy="402566"/>
          </a:xfrm>
          <a:prstGeom prst="roundRect">
            <a:avLst>
              <a:gd name="adj" fmla="val 6577"/>
            </a:avLst>
          </a:prstGeom>
          <a:solidFill>
            <a:srgbClr val="262626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Arial Black" panose="020B0A04020102020204" pitchFamily="34" charset="0"/>
              </a:rPr>
              <a:t>Zero mask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2" name="向上箭號 21"/>
          <p:cNvSpPr/>
          <p:nvPr/>
        </p:nvSpPr>
        <p:spPr>
          <a:xfrm rot="10800000">
            <a:off x="2693412" y="1727356"/>
            <a:ext cx="224287" cy="346094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上箭號 22"/>
          <p:cNvSpPr/>
          <p:nvPr/>
        </p:nvSpPr>
        <p:spPr>
          <a:xfrm rot="10800000">
            <a:off x="4837444" y="1694219"/>
            <a:ext cx="224287" cy="379231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上箭號 23"/>
          <p:cNvSpPr/>
          <p:nvPr/>
        </p:nvSpPr>
        <p:spPr>
          <a:xfrm rot="10800000">
            <a:off x="6918382" y="1694219"/>
            <a:ext cx="224287" cy="379231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上箭號 24"/>
          <p:cNvSpPr/>
          <p:nvPr/>
        </p:nvSpPr>
        <p:spPr>
          <a:xfrm rot="10800000">
            <a:off x="8999319" y="1745479"/>
            <a:ext cx="224287" cy="379231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梯形 25"/>
          <p:cNvSpPr/>
          <p:nvPr/>
        </p:nvSpPr>
        <p:spPr>
          <a:xfrm rot="10800000">
            <a:off x="4970702" y="5282077"/>
            <a:ext cx="2055290" cy="540211"/>
          </a:xfrm>
          <a:prstGeom prst="trapezoid">
            <a:avLst>
              <a:gd name="adj" fmla="val 5919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上箭號 26"/>
          <p:cNvSpPr/>
          <p:nvPr/>
        </p:nvSpPr>
        <p:spPr>
          <a:xfrm rot="10800000">
            <a:off x="5913402" y="5822288"/>
            <a:ext cx="224287" cy="552630"/>
          </a:xfrm>
          <a:prstGeom prst="upArrow">
            <a:avLst>
              <a:gd name="adj1" fmla="val 34615"/>
              <a:gd name="adj2" fmla="val 50000"/>
            </a:avLst>
          </a:prstGeom>
          <a:solidFill>
            <a:srgbClr val="C00000">
              <a:alpha val="7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5702381" y="63899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Arial Black" panose="020B0A04020102020204" pitchFamily="34" charset="0"/>
              </a:rPr>
              <a:t>18b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cxnSp>
        <p:nvCxnSpPr>
          <p:cNvPr id="30" name="肘形接點 29"/>
          <p:cNvCxnSpPr>
            <a:stCxn id="51" idx="0"/>
            <a:endCxn id="31" idx="0"/>
          </p:cNvCxnSpPr>
          <p:nvPr/>
        </p:nvCxnSpPr>
        <p:spPr>
          <a:xfrm rot="16200000" flipH="1">
            <a:off x="3805435" y="3724752"/>
            <a:ext cx="667752" cy="2667510"/>
          </a:xfrm>
          <a:prstGeom prst="bentConnector3">
            <a:avLst>
              <a:gd name="adj1" fmla="val 13962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5226844" y="539238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5b</a:t>
            </a:r>
            <a:endParaRPr lang="zh-TW" altLang="en-US" dirty="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603182" y="539238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5b</a:t>
            </a:r>
            <a:endParaRPr lang="zh-TW" altLang="en-US" dirty="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979520" y="539238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5b</a:t>
            </a:r>
            <a:endParaRPr lang="zh-TW" altLang="en-US" dirty="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6364494" y="539238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5b</a:t>
            </a:r>
            <a:endParaRPr lang="zh-TW" altLang="en-US" dirty="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38" name="肘形接點 37"/>
          <p:cNvCxnSpPr>
            <a:stCxn id="10" idx="2"/>
            <a:endCxn id="33" idx="0"/>
          </p:cNvCxnSpPr>
          <p:nvPr/>
        </p:nvCxnSpPr>
        <p:spPr>
          <a:xfrm rot="16200000" flipH="1">
            <a:off x="4822927" y="4365905"/>
            <a:ext cx="1153137" cy="899817"/>
          </a:xfrm>
          <a:prstGeom prst="bentConnector3">
            <a:avLst>
              <a:gd name="adj1" fmla="val 50000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接點 40"/>
          <p:cNvCxnSpPr>
            <a:stCxn id="13" idx="2"/>
            <a:endCxn id="34" idx="0"/>
          </p:cNvCxnSpPr>
          <p:nvPr/>
        </p:nvCxnSpPr>
        <p:spPr>
          <a:xfrm rot="5400000">
            <a:off x="6050814" y="4412671"/>
            <a:ext cx="1154641" cy="804783"/>
          </a:xfrm>
          <a:prstGeom prst="bentConnector3">
            <a:avLst>
              <a:gd name="adj1" fmla="val 50000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接點 43"/>
          <p:cNvCxnSpPr>
            <a:stCxn id="16" idx="2"/>
            <a:endCxn id="35" idx="0"/>
          </p:cNvCxnSpPr>
          <p:nvPr/>
        </p:nvCxnSpPr>
        <p:spPr>
          <a:xfrm rot="5400000">
            <a:off x="7283769" y="3564689"/>
            <a:ext cx="1154641" cy="2500746"/>
          </a:xfrm>
          <a:prstGeom prst="bentConnector3">
            <a:avLst>
              <a:gd name="adj1" fmla="val 50000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梯形 50"/>
          <p:cNvSpPr/>
          <p:nvPr/>
        </p:nvSpPr>
        <p:spPr>
          <a:xfrm rot="10800000">
            <a:off x="2403510" y="4502420"/>
            <a:ext cx="804093" cy="222211"/>
          </a:xfrm>
          <a:prstGeom prst="trapezoid">
            <a:avLst>
              <a:gd name="adj" fmla="val 6382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2" name="群組 71"/>
          <p:cNvGrpSpPr/>
          <p:nvPr/>
        </p:nvGrpSpPr>
        <p:grpSpPr>
          <a:xfrm>
            <a:off x="3128713" y="3429749"/>
            <a:ext cx="615115" cy="381776"/>
            <a:chOff x="3135551" y="3768366"/>
            <a:chExt cx="615115" cy="381776"/>
          </a:xfrm>
        </p:grpSpPr>
        <p:sp>
          <p:nvSpPr>
            <p:cNvPr id="67" name="圓角矩形 66"/>
            <p:cNvSpPr/>
            <p:nvPr/>
          </p:nvSpPr>
          <p:spPr>
            <a:xfrm>
              <a:off x="3135551" y="3768366"/>
              <a:ext cx="615115" cy="381776"/>
            </a:xfrm>
            <a:prstGeom prst="roundRect">
              <a:avLst>
                <a:gd name="adj" fmla="val 6577"/>
              </a:avLst>
            </a:prstGeom>
            <a:solidFill>
              <a:schemeClr val="bg1">
                <a:alpha val="7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   2</a:t>
              </a:r>
              <a:endPara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71" name="乘號 70"/>
            <p:cNvSpPr/>
            <p:nvPr/>
          </p:nvSpPr>
          <p:spPr>
            <a:xfrm>
              <a:off x="3228796" y="3868410"/>
              <a:ext cx="247650" cy="208340"/>
            </a:xfrm>
            <a:prstGeom prst="mathMultiply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3" name="圓角矩形 72"/>
          <p:cNvSpPr/>
          <p:nvPr/>
        </p:nvSpPr>
        <p:spPr>
          <a:xfrm>
            <a:off x="3134035" y="3960192"/>
            <a:ext cx="606434" cy="384028"/>
          </a:xfrm>
          <a:prstGeom prst="roundRect">
            <a:avLst>
              <a:gd name="adj" fmla="val 6577"/>
            </a:avLst>
          </a:prstGeom>
          <a:solidFill>
            <a:schemeClr val="bg1">
              <a:alpha val="7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-16</a:t>
            </a:r>
            <a:endParaRPr lang="zh-TW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75" name="肘形接點 74"/>
          <p:cNvCxnSpPr>
            <a:stCxn id="73" idx="2"/>
          </p:cNvCxnSpPr>
          <p:nvPr/>
        </p:nvCxnSpPr>
        <p:spPr>
          <a:xfrm rot="5400000">
            <a:off x="3099017" y="4209739"/>
            <a:ext cx="203754" cy="472716"/>
          </a:xfrm>
          <a:prstGeom prst="bentConnector3">
            <a:avLst>
              <a:gd name="adj1" fmla="val 12602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endCxn id="67" idx="1"/>
          </p:cNvCxnSpPr>
          <p:nvPr/>
        </p:nvCxnSpPr>
        <p:spPr>
          <a:xfrm>
            <a:off x="2904598" y="3614675"/>
            <a:ext cx="224115" cy="5962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67" idx="2"/>
            <a:endCxn id="73" idx="0"/>
          </p:cNvCxnSpPr>
          <p:nvPr/>
        </p:nvCxnSpPr>
        <p:spPr>
          <a:xfrm>
            <a:off x="3436271" y="3811525"/>
            <a:ext cx="981" cy="14866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/>
          <p:nvPr/>
        </p:nvCxnSpPr>
        <p:spPr>
          <a:xfrm flipH="1">
            <a:off x="2702622" y="3718847"/>
            <a:ext cx="535" cy="825798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98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145" y="775918"/>
            <a:ext cx="4993985" cy="286915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974123" y="3859823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(a)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9226061" y="385982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(b)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460" y="769473"/>
            <a:ext cx="4699315" cy="288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9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6" y="-90979"/>
            <a:ext cx="10907647" cy="703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557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428955"/>
              </p:ext>
            </p:extLst>
          </p:nvPr>
        </p:nvGraphicFramePr>
        <p:xfrm>
          <a:off x="3058728" y="719360"/>
          <a:ext cx="71119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336967500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09515503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020435700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28916424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14475467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6436581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424220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0115400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09116589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04044555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09043661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0712038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084789113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95292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2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3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4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5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6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7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8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9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10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11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12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13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14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15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986545"/>
                  </a:ext>
                </a:extLst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052078"/>
              </p:ext>
            </p:extLst>
          </p:nvPr>
        </p:nvGraphicFramePr>
        <p:xfrm>
          <a:off x="2032000" y="1406904"/>
          <a:ext cx="81279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9999738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460628940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36967500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09515503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020435700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28916424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14475467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6436581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424220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0115400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09116589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04044555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09043661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0712038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084789113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95292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  <a:alpha val="7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986545"/>
                  </a:ext>
                </a:extLst>
              </a:tr>
            </a:tbl>
          </a:graphicData>
        </a:graphic>
      </p:graphicFrame>
      <p:grpSp>
        <p:nvGrpSpPr>
          <p:cNvPr id="15" name="群組 14"/>
          <p:cNvGrpSpPr/>
          <p:nvPr/>
        </p:nvGrpSpPr>
        <p:grpSpPr>
          <a:xfrm>
            <a:off x="2277374" y="1090506"/>
            <a:ext cx="4515444" cy="316398"/>
            <a:chOff x="2277374" y="1090506"/>
            <a:chExt cx="4515444" cy="316398"/>
          </a:xfrm>
        </p:grpSpPr>
        <p:grpSp>
          <p:nvGrpSpPr>
            <p:cNvPr id="14" name="群組 13"/>
            <p:cNvGrpSpPr/>
            <p:nvPr/>
          </p:nvGrpSpPr>
          <p:grpSpPr>
            <a:xfrm>
              <a:off x="2277374" y="1090506"/>
              <a:ext cx="2505495" cy="316398"/>
              <a:chOff x="2277374" y="1090506"/>
              <a:chExt cx="2505495" cy="316398"/>
            </a:xfrm>
          </p:grpSpPr>
          <p:grpSp>
            <p:nvGrpSpPr>
              <p:cNvPr id="13" name="群組 12"/>
              <p:cNvGrpSpPr/>
              <p:nvPr/>
            </p:nvGrpSpPr>
            <p:grpSpPr>
              <a:xfrm>
                <a:off x="2277374" y="1090506"/>
                <a:ext cx="1500996" cy="316398"/>
                <a:chOff x="2277374" y="1090506"/>
                <a:chExt cx="1500996" cy="316398"/>
              </a:xfrm>
            </p:grpSpPr>
            <p:cxnSp>
              <p:nvCxnSpPr>
                <p:cNvPr id="10" name="直線單箭頭接點 9"/>
                <p:cNvCxnSpPr/>
                <p:nvPr/>
              </p:nvCxnSpPr>
              <p:spPr>
                <a:xfrm flipH="1">
                  <a:off x="2277374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單箭頭接點 30"/>
                <p:cNvCxnSpPr/>
                <p:nvPr/>
              </p:nvCxnSpPr>
              <p:spPr>
                <a:xfrm flipH="1">
                  <a:off x="2777706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群組 31"/>
              <p:cNvGrpSpPr/>
              <p:nvPr/>
            </p:nvGrpSpPr>
            <p:grpSpPr>
              <a:xfrm>
                <a:off x="3281873" y="1090506"/>
                <a:ext cx="1500996" cy="316398"/>
                <a:chOff x="2277374" y="1090506"/>
                <a:chExt cx="1500996" cy="316398"/>
              </a:xfrm>
            </p:grpSpPr>
            <p:cxnSp>
              <p:nvCxnSpPr>
                <p:cNvPr id="33" name="直線單箭頭接點 32"/>
                <p:cNvCxnSpPr/>
                <p:nvPr/>
              </p:nvCxnSpPr>
              <p:spPr>
                <a:xfrm flipH="1">
                  <a:off x="2277374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單箭頭接點 34"/>
                <p:cNvCxnSpPr/>
                <p:nvPr/>
              </p:nvCxnSpPr>
              <p:spPr>
                <a:xfrm flipH="1">
                  <a:off x="2777706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" name="群組 35"/>
            <p:cNvGrpSpPr/>
            <p:nvPr/>
          </p:nvGrpSpPr>
          <p:grpSpPr>
            <a:xfrm>
              <a:off x="4287323" y="1090506"/>
              <a:ext cx="2505495" cy="316398"/>
              <a:chOff x="2277374" y="1090506"/>
              <a:chExt cx="2505495" cy="316398"/>
            </a:xfrm>
          </p:grpSpPr>
          <p:grpSp>
            <p:nvGrpSpPr>
              <p:cNvPr id="39" name="群組 38"/>
              <p:cNvGrpSpPr/>
              <p:nvPr/>
            </p:nvGrpSpPr>
            <p:grpSpPr>
              <a:xfrm>
                <a:off x="2277374" y="1090506"/>
                <a:ext cx="1500996" cy="316398"/>
                <a:chOff x="2277374" y="1090506"/>
                <a:chExt cx="1500996" cy="316398"/>
              </a:xfrm>
            </p:grpSpPr>
            <p:cxnSp>
              <p:nvCxnSpPr>
                <p:cNvPr id="44" name="直線單箭頭接點 43"/>
                <p:cNvCxnSpPr/>
                <p:nvPr/>
              </p:nvCxnSpPr>
              <p:spPr>
                <a:xfrm flipH="1">
                  <a:off x="2277374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單箭頭接點 44"/>
                <p:cNvCxnSpPr/>
                <p:nvPr/>
              </p:nvCxnSpPr>
              <p:spPr>
                <a:xfrm flipH="1">
                  <a:off x="2777706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群組 39"/>
              <p:cNvGrpSpPr/>
              <p:nvPr/>
            </p:nvGrpSpPr>
            <p:grpSpPr>
              <a:xfrm>
                <a:off x="3281873" y="1090506"/>
                <a:ext cx="1500996" cy="316398"/>
                <a:chOff x="2277374" y="1090506"/>
                <a:chExt cx="1500996" cy="316398"/>
              </a:xfrm>
            </p:grpSpPr>
            <p:cxnSp>
              <p:nvCxnSpPr>
                <p:cNvPr id="41" name="直線單箭頭接點 40"/>
                <p:cNvCxnSpPr/>
                <p:nvPr/>
              </p:nvCxnSpPr>
              <p:spPr>
                <a:xfrm flipH="1">
                  <a:off x="2277374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單箭頭接點 41"/>
                <p:cNvCxnSpPr/>
                <p:nvPr/>
              </p:nvCxnSpPr>
              <p:spPr>
                <a:xfrm flipH="1">
                  <a:off x="2777706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7" name="群組 46"/>
          <p:cNvGrpSpPr/>
          <p:nvPr/>
        </p:nvGrpSpPr>
        <p:grpSpPr>
          <a:xfrm>
            <a:off x="6387376" y="1090506"/>
            <a:ext cx="2505495" cy="316398"/>
            <a:chOff x="2277374" y="1090506"/>
            <a:chExt cx="2505495" cy="316398"/>
          </a:xfrm>
        </p:grpSpPr>
        <p:grpSp>
          <p:nvGrpSpPr>
            <p:cNvPr id="55" name="群組 54"/>
            <p:cNvGrpSpPr/>
            <p:nvPr/>
          </p:nvGrpSpPr>
          <p:grpSpPr>
            <a:xfrm>
              <a:off x="2277374" y="1090506"/>
              <a:ext cx="1500996" cy="316398"/>
              <a:chOff x="2277374" y="1090506"/>
              <a:chExt cx="1500996" cy="316398"/>
            </a:xfrm>
          </p:grpSpPr>
          <p:cxnSp>
            <p:nvCxnSpPr>
              <p:cNvPr id="61" name="直線單箭頭接點 60"/>
              <p:cNvCxnSpPr/>
              <p:nvPr/>
            </p:nvCxnSpPr>
            <p:spPr>
              <a:xfrm flipH="1">
                <a:off x="2277374" y="1090506"/>
                <a:ext cx="1000664" cy="316398"/>
              </a:xfrm>
              <a:prstGeom prst="straightConnector1">
                <a:avLst/>
              </a:prstGeom>
              <a:ln w="38100">
                <a:solidFill>
                  <a:srgbClr val="000000">
                    <a:alpha val="58824"/>
                  </a:srgb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線單箭頭接點 61"/>
              <p:cNvCxnSpPr/>
              <p:nvPr/>
            </p:nvCxnSpPr>
            <p:spPr>
              <a:xfrm flipH="1">
                <a:off x="2777706" y="1090506"/>
                <a:ext cx="1000664" cy="316398"/>
              </a:xfrm>
              <a:prstGeom prst="straightConnector1">
                <a:avLst/>
              </a:prstGeom>
              <a:ln w="38100">
                <a:solidFill>
                  <a:srgbClr val="000000">
                    <a:alpha val="58824"/>
                  </a:srgb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群組 55"/>
            <p:cNvGrpSpPr/>
            <p:nvPr/>
          </p:nvGrpSpPr>
          <p:grpSpPr>
            <a:xfrm>
              <a:off x="3281873" y="1090506"/>
              <a:ext cx="1500996" cy="316398"/>
              <a:chOff x="2277374" y="1090506"/>
              <a:chExt cx="1500996" cy="316398"/>
            </a:xfrm>
          </p:grpSpPr>
          <p:cxnSp>
            <p:nvCxnSpPr>
              <p:cNvPr id="57" name="直線單箭頭接點 56"/>
              <p:cNvCxnSpPr/>
              <p:nvPr/>
            </p:nvCxnSpPr>
            <p:spPr>
              <a:xfrm flipH="1">
                <a:off x="2277374" y="1090506"/>
                <a:ext cx="1000664" cy="316398"/>
              </a:xfrm>
              <a:prstGeom prst="straightConnector1">
                <a:avLst/>
              </a:prstGeom>
              <a:ln w="38100">
                <a:solidFill>
                  <a:srgbClr val="000000">
                    <a:alpha val="58824"/>
                  </a:srgb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線單箭頭接點 59"/>
              <p:cNvCxnSpPr/>
              <p:nvPr/>
            </p:nvCxnSpPr>
            <p:spPr>
              <a:xfrm flipH="1">
                <a:off x="2777706" y="1090506"/>
                <a:ext cx="1000664" cy="316398"/>
              </a:xfrm>
              <a:prstGeom prst="straightConnector1">
                <a:avLst/>
              </a:prstGeom>
              <a:ln w="38100">
                <a:solidFill>
                  <a:srgbClr val="000000">
                    <a:alpha val="58824"/>
                  </a:srgb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群組 48"/>
          <p:cNvGrpSpPr/>
          <p:nvPr/>
        </p:nvGrpSpPr>
        <p:grpSpPr>
          <a:xfrm>
            <a:off x="8397325" y="1090506"/>
            <a:ext cx="1500996" cy="316398"/>
            <a:chOff x="2277374" y="1090506"/>
            <a:chExt cx="1500996" cy="316398"/>
          </a:xfrm>
        </p:grpSpPr>
        <p:cxnSp>
          <p:nvCxnSpPr>
            <p:cNvPr id="53" name="直線單箭頭接點 52"/>
            <p:cNvCxnSpPr/>
            <p:nvPr/>
          </p:nvCxnSpPr>
          <p:spPr>
            <a:xfrm flipH="1">
              <a:off x="2277374" y="1090506"/>
              <a:ext cx="1000664" cy="316398"/>
            </a:xfrm>
            <a:prstGeom prst="straightConnector1">
              <a:avLst/>
            </a:prstGeom>
            <a:ln w="38100">
              <a:solidFill>
                <a:srgbClr val="000000">
                  <a:alpha val="58824"/>
                </a:srgb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/>
            <p:nvPr/>
          </p:nvCxnSpPr>
          <p:spPr>
            <a:xfrm flipH="1">
              <a:off x="2777706" y="1090506"/>
              <a:ext cx="1000664" cy="316398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  <a:alpha val="58824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文字方塊 97"/>
          <p:cNvSpPr txBox="1"/>
          <p:nvPr/>
        </p:nvSpPr>
        <p:spPr>
          <a:xfrm>
            <a:off x="87706" y="1409395"/>
            <a:ext cx="184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Shift register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105" name="表格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702693"/>
              </p:ext>
            </p:extLst>
          </p:nvPr>
        </p:nvGraphicFramePr>
        <p:xfrm>
          <a:off x="10170714" y="719666"/>
          <a:ext cx="1015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377347142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07281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543491"/>
                  </a:ext>
                </a:extLst>
              </a:tr>
            </a:tbl>
          </a:graphicData>
        </a:graphic>
      </p:graphicFrame>
      <p:grpSp>
        <p:nvGrpSpPr>
          <p:cNvPr id="101" name="群組 100"/>
          <p:cNvGrpSpPr/>
          <p:nvPr/>
        </p:nvGrpSpPr>
        <p:grpSpPr>
          <a:xfrm>
            <a:off x="9420216" y="1089319"/>
            <a:ext cx="1500996" cy="316398"/>
            <a:chOff x="2277374" y="1090506"/>
            <a:chExt cx="1500996" cy="316398"/>
          </a:xfrm>
        </p:grpSpPr>
        <p:cxnSp>
          <p:nvCxnSpPr>
            <p:cNvPr id="102" name="直線單箭頭接點 101"/>
            <p:cNvCxnSpPr/>
            <p:nvPr/>
          </p:nvCxnSpPr>
          <p:spPr>
            <a:xfrm flipH="1">
              <a:off x="2277374" y="1090506"/>
              <a:ext cx="1000664" cy="316398"/>
            </a:xfrm>
            <a:prstGeom prst="straightConnector1">
              <a:avLst/>
            </a:prstGeom>
            <a:ln w="38100">
              <a:solidFill>
                <a:schemeClr val="tx2">
                  <a:lumMod val="40000"/>
                  <a:lumOff val="60000"/>
                  <a:alpha val="58824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線單箭頭接點 102"/>
            <p:cNvCxnSpPr/>
            <p:nvPr/>
          </p:nvCxnSpPr>
          <p:spPr>
            <a:xfrm flipH="1">
              <a:off x="2777706" y="1090506"/>
              <a:ext cx="1000664" cy="316398"/>
            </a:xfrm>
            <a:prstGeom prst="straightConnector1">
              <a:avLst/>
            </a:prstGeom>
            <a:ln w="38100">
              <a:solidFill>
                <a:schemeClr val="tx2">
                  <a:lumMod val="40000"/>
                  <a:lumOff val="60000"/>
                  <a:alpha val="58824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07" name="表格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951951"/>
              </p:ext>
            </p:extLst>
          </p:nvPr>
        </p:nvGraphicFramePr>
        <p:xfrm>
          <a:off x="10170714" y="336039"/>
          <a:ext cx="1015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4023139852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53839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16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17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858965"/>
                  </a:ext>
                </a:extLst>
              </a:tr>
            </a:tbl>
          </a:graphicData>
        </a:graphic>
      </p:graphicFrame>
      <p:sp>
        <p:nvSpPr>
          <p:cNvPr id="108" name="文字方塊 107"/>
          <p:cNvSpPr txBox="1"/>
          <p:nvPr/>
        </p:nvSpPr>
        <p:spPr>
          <a:xfrm>
            <a:off x="4444031" y="1777744"/>
            <a:ext cx="198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Active column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9" name="文字方塊 108"/>
          <p:cNvSpPr txBox="1"/>
          <p:nvPr/>
        </p:nvSpPr>
        <p:spPr>
          <a:xfrm>
            <a:off x="8505569" y="1775370"/>
            <a:ext cx="3162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Gated inactive columns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110" name="表格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90733"/>
              </p:ext>
            </p:extLst>
          </p:nvPr>
        </p:nvGraphicFramePr>
        <p:xfrm>
          <a:off x="3033792" y="4787434"/>
          <a:ext cx="71119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336967500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09515503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020435700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28916424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14475467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6436581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424220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0115400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09116589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04044555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09043661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0712038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084789113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95292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8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12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16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20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24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28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32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36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40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44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48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52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54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60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rgbClr val="5B9BD5">
                        <a:alpha val="7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986545"/>
                  </a:ext>
                </a:extLst>
              </a:tr>
            </a:tbl>
          </a:graphicData>
        </a:graphic>
      </p:graphicFrame>
      <p:graphicFrame>
        <p:nvGraphicFramePr>
          <p:cNvPr id="111" name="表格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878146"/>
              </p:ext>
            </p:extLst>
          </p:nvPr>
        </p:nvGraphicFramePr>
        <p:xfrm>
          <a:off x="2042730" y="5455074"/>
          <a:ext cx="81279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9999738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460628940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36967500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09515503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020435700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289164245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14475467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164365819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80424220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0115400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09116589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040445556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090436617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3407120384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084789113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295292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986545"/>
                  </a:ext>
                </a:extLst>
              </a:tr>
            </a:tbl>
          </a:graphicData>
        </a:graphic>
      </p:graphicFrame>
      <p:grpSp>
        <p:nvGrpSpPr>
          <p:cNvPr id="112" name="群組 111"/>
          <p:cNvGrpSpPr/>
          <p:nvPr/>
        </p:nvGrpSpPr>
        <p:grpSpPr>
          <a:xfrm>
            <a:off x="2288104" y="5138676"/>
            <a:ext cx="4515444" cy="316398"/>
            <a:chOff x="2277374" y="1090506"/>
            <a:chExt cx="4515444" cy="316398"/>
          </a:xfrm>
        </p:grpSpPr>
        <p:grpSp>
          <p:nvGrpSpPr>
            <p:cNvPr id="113" name="群組 112"/>
            <p:cNvGrpSpPr/>
            <p:nvPr/>
          </p:nvGrpSpPr>
          <p:grpSpPr>
            <a:xfrm>
              <a:off x="2277374" y="1090506"/>
              <a:ext cx="2505495" cy="316398"/>
              <a:chOff x="2277374" y="1090506"/>
              <a:chExt cx="2505495" cy="316398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2277374" y="1090506"/>
                <a:ext cx="1500996" cy="316398"/>
                <a:chOff x="2277374" y="1090506"/>
                <a:chExt cx="1500996" cy="316398"/>
              </a:xfrm>
            </p:grpSpPr>
            <p:cxnSp>
              <p:nvCxnSpPr>
                <p:cNvPr id="125" name="直線單箭頭接點 124"/>
                <p:cNvCxnSpPr/>
                <p:nvPr/>
              </p:nvCxnSpPr>
              <p:spPr>
                <a:xfrm flipH="1">
                  <a:off x="2277374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線單箭頭接點 125"/>
                <p:cNvCxnSpPr/>
                <p:nvPr/>
              </p:nvCxnSpPr>
              <p:spPr>
                <a:xfrm flipH="1">
                  <a:off x="2777706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群組 121"/>
              <p:cNvGrpSpPr/>
              <p:nvPr/>
            </p:nvGrpSpPr>
            <p:grpSpPr>
              <a:xfrm>
                <a:off x="3281873" y="1090506"/>
                <a:ext cx="1500996" cy="316398"/>
                <a:chOff x="2277374" y="1090506"/>
                <a:chExt cx="1500996" cy="316398"/>
              </a:xfrm>
            </p:grpSpPr>
            <p:cxnSp>
              <p:nvCxnSpPr>
                <p:cNvPr id="123" name="直線單箭頭接點 122"/>
                <p:cNvCxnSpPr/>
                <p:nvPr/>
              </p:nvCxnSpPr>
              <p:spPr>
                <a:xfrm flipH="1">
                  <a:off x="2277374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線單箭頭接點 123"/>
                <p:cNvCxnSpPr/>
                <p:nvPr/>
              </p:nvCxnSpPr>
              <p:spPr>
                <a:xfrm flipH="1">
                  <a:off x="2777706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4" name="群組 113"/>
            <p:cNvGrpSpPr/>
            <p:nvPr/>
          </p:nvGrpSpPr>
          <p:grpSpPr>
            <a:xfrm>
              <a:off x="4287323" y="1090506"/>
              <a:ext cx="2505495" cy="316398"/>
              <a:chOff x="2277374" y="1090506"/>
              <a:chExt cx="2505495" cy="316398"/>
            </a:xfrm>
          </p:grpSpPr>
          <p:grpSp>
            <p:nvGrpSpPr>
              <p:cNvPr id="115" name="群組 114"/>
              <p:cNvGrpSpPr/>
              <p:nvPr/>
            </p:nvGrpSpPr>
            <p:grpSpPr>
              <a:xfrm>
                <a:off x="2277374" y="1090506"/>
                <a:ext cx="1500996" cy="316398"/>
                <a:chOff x="2277374" y="1090506"/>
                <a:chExt cx="1500996" cy="316398"/>
              </a:xfrm>
            </p:grpSpPr>
            <p:cxnSp>
              <p:nvCxnSpPr>
                <p:cNvPr id="119" name="直線單箭頭接點 118"/>
                <p:cNvCxnSpPr/>
                <p:nvPr/>
              </p:nvCxnSpPr>
              <p:spPr>
                <a:xfrm flipH="1">
                  <a:off x="2277374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線單箭頭接點 119"/>
                <p:cNvCxnSpPr/>
                <p:nvPr/>
              </p:nvCxnSpPr>
              <p:spPr>
                <a:xfrm flipH="1">
                  <a:off x="2777706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群組 115"/>
              <p:cNvGrpSpPr/>
              <p:nvPr/>
            </p:nvGrpSpPr>
            <p:grpSpPr>
              <a:xfrm>
                <a:off x="3281873" y="1090506"/>
                <a:ext cx="1500996" cy="316398"/>
                <a:chOff x="2277374" y="1090506"/>
                <a:chExt cx="1500996" cy="316398"/>
              </a:xfrm>
            </p:grpSpPr>
            <p:cxnSp>
              <p:nvCxnSpPr>
                <p:cNvPr id="117" name="直線單箭頭接點 116"/>
                <p:cNvCxnSpPr/>
                <p:nvPr/>
              </p:nvCxnSpPr>
              <p:spPr>
                <a:xfrm flipH="1">
                  <a:off x="2277374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線單箭頭接點 117"/>
                <p:cNvCxnSpPr/>
                <p:nvPr/>
              </p:nvCxnSpPr>
              <p:spPr>
                <a:xfrm flipH="1">
                  <a:off x="2777706" y="1090506"/>
                  <a:ext cx="1000664" cy="316398"/>
                </a:xfrm>
                <a:prstGeom prst="straightConnector1">
                  <a:avLst/>
                </a:prstGeom>
                <a:ln w="38100">
                  <a:solidFill>
                    <a:srgbClr val="000000">
                      <a:alpha val="58824"/>
                    </a:srgb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7" name="群組 126"/>
          <p:cNvGrpSpPr/>
          <p:nvPr/>
        </p:nvGrpSpPr>
        <p:grpSpPr>
          <a:xfrm>
            <a:off x="6398106" y="5138676"/>
            <a:ext cx="2505495" cy="316398"/>
            <a:chOff x="2277374" y="1090506"/>
            <a:chExt cx="2505495" cy="316398"/>
          </a:xfrm>
        </p:grpSpPr>
        <p:grpSp>
          <p:nvGrpSpPr>
            <p:cNvPr id="128" name="群組 127"/>
            <p:cNvGrpSpPr/>
            <p:nvPr/>
          </p:nvGrpSpPr>
          <p:grpSpPr>
            <a:xfrm>
              <a:off x="2277374" y="1090506"/>
              <a:ext cx="1500996" cy="316398"/>
              <a:chOff x="2277374" y="1090506"/>
              <a:chExt cx="1500996" cy="316398"/>
            </a:xfrm>
          </p:grpSpPr>
          <p:cxnSp>
            <p:nvCxnSpPr>
              <p:cNvPr id="132" name="直線單箭頭接點 131"/>
              <p:cNvCxnSpPr/>
              <p:nvPr/>
            </p:nvCxnSpPr>
            <p:spPr>
              <a:xfrm flipH="1">
                <a:off x="2277374" y="1090506"/>
                <a:ext cx="1000664" cy="316398"/>
              </a:xfrm>
              <a:prstGeom prst="straightConnector1">
                <a:avLst/>
              </a:prstGeom>
              <a:ln w="38100">
                <a:solidFill>
                  <a:srgbClr val="000000">
                    <a:alpha val="58824"/>
                  </a:srgb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直線單箭頭接點 132"/>
              <p:cNvCxnSpPr/>
              <p:nvPr/>
            </p:nvCxnSpPr>
            <p:spPr>
              <a:xfrm flipH="1">
                <a:off x="2777706" y="1090506"/>
                <a:ext cx="1000664" cy="316398"/>
              </a:xfrm>
              <a:prstGeom prst="straightConnector1">
                <a:avLst/>
              </a:prstGeom>
              <a:ln w="38100">
                <a:solidFill>
                  <a:srgbClr val="000000">
                    <a:alpha val="58824"/>
                  </a:srgb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群組 128"/>
            <p:cNvGrpSpPr/>
            <p:nvPr/>
          </p:nvGrpSpPr>
          <p:grpSpPr>
            <a:xfrm>
              <a:off x="3281873" y="1090506"/>
              <a:ext cx="1500996" cy="316398"/>
              <a:chOff x="2277374" y="1090506"/>
              <a:chExt cx="1500996" cy="316398"/>
            </a:xfrm>
          </p:grpSpPr>
          <p:cxnSp>
            <p:nvCxnSpPr>
              <p:cNvPr id="130" name="直線單箭頭接點 129"/>
              <p:cNvCxnSpPr/>
              <p:nvPr/>
            </p:nvCxnSpPr>
            <p:spPr>
              <a:xfrm flipH="1">
                <a:off x="2277374" y="1090506"/>
                <a:ext cx="1000664" cy="316398"/>
              </a:xfrm>
              <a:prstGeom prst="straightConnector1">
                <a:avLst/>
              </a:prstGeom>
              <a:ln w="38100">
                <a:solidFill>
                  <a:srgbClr val="000000">
                    <a:alpha val="58824"/>
                  </a:srgb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直線單箭頭接點 130"/>
              <p:cNvCxnSpPr/>
              <p:nvPr/>
            </p:nvCxnSpPr>
            <p:spPr>
              <a:xfrm flipH="1">
                <a:off x="2777706" y="1090506"/>
                <a:ext cx="1000664" cy="316398"/>
              </a:xfrm>
              <a:prstGeom prst="straightConnector1">
                <a:avLst/>
              </a:prstGeom>
              <a:ln w="38100">
                <a:solidFill>
                  <a:srgbClr val="000000">
                    <a:alpha val="58824"/>
                  </a:srgb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4" name="群組 133"/>
          <p:cNvGrpSpPr/>
          <p:nvPr/>
        </p:nvGrpSpPr>
        <p:grpSpPr>
          <a:xfrm>
            <a:off x="8408055" y="5138676"/>
            <a:ext cx="1500996" cy="316398"/>
            <a:chOff x="2277374" y="1090506"/>
            <a:chExt cx="1500996" cy="316398"/>
          </a:xfrm>
        </p:grpSpPr>
        <p:cxnSp>
          <p:nvCxnSpPr>
            <p:cNvPr id="135" name="直線單箭頭接點 134"/>
            <p:cNvCxnSpPr/>
            <p:nvPr/>
          </p:nvCxnSpPr>
          <p:spPr>
            <a:xfrm flipH="1">
              <a:off x="2277374" y="1090506"/>
              <a:ext cx="1000664" cy="316398"/>
            </a:xfrm>
            <a:prstGeom prst="straightConnector1">
              <a:avLst/>
            </a:prstGeom>
            <a:ln w="38100">
              <a:solidFill>
                <a:srgbClr val="000000">
                  <a:alpha val="58824"/>
                </a:srgb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直線單箭頭接點 135"/>
            <p:cNvCxnSpPr/>
            <p:nvPr/>
          </p:nvCxnSpPr>
          <p:spPr>
            <a:xfrm flipH="1">
              <a:off x="2777706" y="1090506"/>
              <a:ext cx="1000664" cy="316398"/>
            </a:xfrm>
            <a:prstGeom prst="straightConnector1">
              <a:avLst/>
            </a:prstGeom>
            <a:ln w="38100">
              <a:solidFill>
                <a:srgbClr val="000000">
                  <a:alpha val="58824"/>
                </a:srgb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48" name="表格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82590"/>
              </p:ext>
            </p:extLst>
          </p:nvPr>
        </p:nvGraphicFramePr>
        <p:xfrm>
          <a:off x="10170714" y="4347296"/>
          <a:ext cx="1015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377347142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07281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1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5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543491"/>
                  </a:ext>
                </a:extLst>
              </a:tr>
            </a:tbl>
          </a:graphicData>
        </a:graphic>
      </p:graphicFrame>
      <p:graphicFrame>
        <p:nvGraphicFramePr>
          <p:cNvPr id="149" name="表格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680508"/>
              </p:ext>
            </p:extLst>
          </p:nvPr>
        </p:nvGraphicFramePr>
        <p:xfrm>
          <a:off x="10170714" y="3964168"/>
          <a:ext cx="1015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377347142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07281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2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6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543491"/>
                  </a:ext>
                </a:extLst>
              </a:tr>
            </a:tbl>
          </a:graphicData>
        </a:graphic>
      </p:graphicFrame>
      <p:graphicFrame>
        <p:nvGraphicFramePr>
          <p:cNvPr id="150" name="表格 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248464"/>
              </p:ext>
            </p:extLst>
          </p:nvPr>
        </p:nvGraphicFramePr>
        <p:xfrm>
          <a:off x="10170714" y="3581040"/>
          <a:ext cx="1015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377347142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07281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3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7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543491"/>
                  </a:ext>
                </a:extLst>
              </a:tr>
            </a:tbl>
          </a:graphicData>
        </a:graphic>
      </p:graphicFrame>
      <p:graphicFrame>
        <p:nvGraphicFramePr>
          <p:cNvPr id="151" name="表格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932780"/>
              </p:ext>
            </p:extLst>
          </p:nvPr>
        </p:nvGraphicFramePr>
        <p:xfrm>
          <a:off x="10173587" y="3213193"/>
          <a:ext cx="1015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3773471429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407281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64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68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543491"/>
                  </a:ext>
                </a:extLst>
              </a:tr>
            </a:tbl>
          </a:graphicData>
        </a:graphic>
      </p:graphicFrame>
      <p:graphicFrame>
        <p:nvGraphicFramePr>
          <p:cNvPr id="152" name="表格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865738"/>
              </p:ext>
            </p:extLst>
          </p:nvPr>
        </p:nvGraphicFramePr>
        <p:xfrm>
          <a:off x="10182393" y="4763954"/>
          <a:ext cx="1015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999">
                  <a:extLst>
                    <a:ext uri="{9D8B030D-6E8A-4147-A177-3AD203B41FA5}">
                      <a16:colId xmlns:a16="http://schemas.microsoft.com/office/drawing/2014/main" val="3237025850"/>
                    </a:ext>
                  </a:extLst>
                </a:gridCol>
                <a:gridCol w="507999">
                  <a:extLst>
                    <a:ext uri="{9D8B030D-6E8A-4147-A177-3AD203B41FA5}">
                      <a16:colId xmlns:a16="http://schemas.microsoft.com/office/drawing/2014/main" val="865146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0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Black" panose="020B0A04020102020204" pitchFamily="34" charset="0"/>
                        </a:rPr>
                        <a:t>4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822227"/>
                  </a:ext>
                </a:extLst>
              </a:tr>
            </a:tbl>
          </a:graphicData>
        </a:graphic>
      </p:graphicFrame>
      <p:grpSp>
        <p:nvGrpSpPr>
          <p:cNvPr id="138" name="群組 137"/>
          <p:cNvGrpSpPr/>
          <p:nvPr/>
        </p:nvGrpSpPr>
        <p:grpSpPr>
          <a:xfrm>
            <a:off x="9430946" y="5137489"/>
            <a:ext cx="1500996" cy="316398"/>
            <a:chOff x="2277374" y="1090506"/>
            <a:chExt cx="1500996" cy="316398"/>
          </a:xfrm>
        </p:grpSpPr>
        <p:cxnSp>
          <p:nvCxnSpPr>
            <p:cNvPr id="139" name="直線單箭頭接點 138"/>
            <p:cNvCxnSpPr/>
            <p:nvPr/>
          </p:nvCxnSpPr>
          <p:spPr>
            <a:xfrm flipH="1">
              <a:off x="2277374" y="1090506"/>
              <a:ext cx="1000664" cy="316398"/>
            </a:xfrm>
            <a:prstGeom prst="straightConnector1">
              <a:avLst/>
            </a:prstGeom>
            <a:ln w="38100">
              <a:solidFill>
                <a:srgbClr val="000000">
                  <a:alpha val="49020"/>
                </a:srgb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直線單箭頭接點 139"/>
            <p:cNvCxnSpPr/>
            <p:nvPr/>
          </p:nvCxnSpPr>
          <p:spPr>
            <a:xfrm flipH="1">
              <a:off x="2777706" y="1090506"/>
              <a:ext cx="1000664" cy="316398"/>
            </a:xfrm>
            <a:prstGeom prst="straightConnector1">
              <a:avLst/>
            </a:prstGeom>
            <a:ln w="38100">
              <a:solidFill>
                <a:srgbClr val="000000">
                  <a:alpha val="49020"/>
                </a:srgb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6" name="弧形箭號 (左彎) 155"/>
          <p:cNvSpPr/>
          <p:nvPr/>
        </p:nvSpPr>
        <p:spPr>
          <a:xfrm>
            <a:off x="11005172" y="3540201"/>
            <a:ext cx="344287" cy="1635839"/>
          </a:xfrm>
          <a:prstGeom prst="curvedLeftArrow">
            <a:avLst>
              <a:gd name="adj1" fmla="val 26580"/>
              <a:gd name="adj2" fmla="val 71116"/>
              <a:gd name="adj3" fmla="val 2645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7" name="弧形箭號 (左彎) 156"/>
          <p:cNvSpPr/>
          <p:nvPr/>
        </p:nvSpPr>
        <p:spPr>
          <a:xfrm>
            <a:off x="10492919" y="3566788"/>
            <a:ext cx="344287" cy="1635839"/>
          </a:xfrm>
          <a:prstGeom prst="curvedLeftArrow">
            <a:avLst>
              <a:gd name="adj1" fmla="val 26580"/>
              <a:gd name="adj2" fmla="val 71116"/>
              <a:gd name="adj3" fmla="val 2645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8" name="文字方塊 157"/>
          <p:cNvSpPr txBox="1"/>
          <p:nvPr/>
        </p:nvSpPr>
        <p:spPr>
          <a:xfrm>
            <a:off x="5950886" y="2492498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U=1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59" name="文字方塊 158"/>
          <p:cNvSpPr txBox="1"/>
          <p:nvPr/>
        </p:nvSpPr>
        <p:spPr>
          <a:xfrm>
            <a:off x="5961616" y="614231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U=4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60" name="文字方塊 159"/>
          <p:cNvSpPr txBox="1"/>
          <p:nvPr/>
        </p:nvSpPr>
        <p:spPr>
          <a:xfrm>
            <a:off x="2982197" y="375752"/>
            <a:ext cx="249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Input buffer banks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9657" y="-198996"/>
            <a:ext cx="13136808" cy="713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470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圖表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7220424"/>
              </p:ext>
            </p:extLst>
          </p:nvPr>
        </p:nvGraphicFramePr>
        <p:xfrm>
          <a:off x="1399760" y="954362"/>
          <a:ext cx="1398933" cy="3066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圖表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3611248"/>
              </p:ext>
            </p:extLst>
          </p:nvPr>
        </p:nvGraphicFramePr>
        <p:xfrm>
          <a:off x="2741956" y="953121"/>
          <a:ext cx="1341369" cy="2367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圖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668806"/>
              </p:ext>
            </p:extLst>
          </p:nvPr>
        </p:nvGraphicFramePr>
        <p:xfrm>
          <a:off x="4083325" y="953121"/>
          <a:ext cx="1341784" cy="2367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圖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1074436"/>
              </p:ext>
            </p:extLst>
          </p:nvPr>
        </p:nvGraphicFramePr>
        <p:xfrm>
          <a:off x="5425108" y="953121"/>
          <a:ext cx="1341784" cy="2367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圖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1661206"/>
              </p:ext>
            </p:extLst>
          </p:nvPr>
        </p:nvGraphicFramePr>
        <p:xfrm>
          <a:off x="6766891" y="953121"/>
          <a:ext cx="1341783" cy="2367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" name="圖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7697903"/>
              </p:ext>
            </p:extLst>
          </p:nvPr>
        </p:nvGraphicFramePr>
        <p:xfrm>
          <a:off x="8108673" y="953121"/>
          <a:ext cx="1341784" cy="2367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8" name="圖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9284102"/>
              </p:ext>
            </p:extLst>
          </p:nvPr>
        </p:nvGraphicFramePr>
        <p:xfrm>
          <a:off x="9450456" y="953121"/>
          <a:ext cx="1341784" cy="2367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9" name="圖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0361810"/>
              </p:ext>
            </p:extLst>
          </p:nvPr>
        </p:nvGraphicFramePr>
        <p:xfrm>
          <a:off x="4083325" y="3606306"/>
          <a:ext cx="1341783" cy="2367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0" name="圖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2406163"/>
              </p:ext>
            </p:extLst>
          </p:nvPr>
        </p:nvGraphicFramePr>
        <p:xfrm>
          <a:off x="5425107" y="3606306"/>
          <a:ext cx="1341784" cy="2367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1" name="圖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0946375"/>
              </p:ext>
            </p:extLst>
          </p:nvPr>
        </p:nvGraphicFramePr>
        <p:xfrm>
          <a:off x="6766890" y="3606306"/>
          <a:ext cx="1341784" cy="2367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1765299"/>
              </p:ext>
            </p:extLst>
          </p:nvPr>
        </p:nvGraphicFramePr>
        <p:xfrm>
          <a:off x="8108673" y="3606306"/>
          <a:ext cx="1341784" cy="2367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3" name="文字方塊 12"/>
          <p:cNvSpPr txBox="1"/>
          <p:nvPr/>
        </p:nvSpPr>
        <p:spPr>
          <a:xfrm>
            <a:off x="1546410" y="3946415"/>
            <a:ext cx="15376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Constraints violoated</a:t>
            </a:r>
            <a:endParaRPr lang="zh-TW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40061" y="4024747"/>
            <a:ext cx="76013" cy="741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18075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73" y="917230"/>
            <a:ext cx="9388654" cy="50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289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圖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4675003"/>
              </p:ext>
            </p:extLst>
          </p:nvPr>
        </p:nvGraphicFramePr>
        <p:xfrm>
          <a:off x="2346006" y="1589011"/>
          <a:ext cx="1809750" cy="3455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圖表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2994932"/>
              </p:ext>
            </p:extLst>
          </p:nvPr>
        </p:nvGraphicFramePr>
        <p:xfrm>
          <a:off x="538163" y="1537335"/>
          <a:ext cx="1704974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1550670" y="2217179"/>
            <a:ext cx="1002981" cy="338554"/>
            <a:chOff x="4716780" y="2156460"/>
            <a:chExt cx="1002981" cy="338554"/>
          </a:xfrm>
        </p:grpSpPr>
        <p:cxnSp>
          <p:nvCxnSpPr>
            <p:cNvPr id="5" name="直線單箭頭接點 4"/>
            <p:cNvCxnSpPr/>
            <p:nvPr/>
          </p:nvCxnSpPr>
          <p:spPr>
            <a:xfrm>
              <a:off x="4716780" y="2156460"/>
              <a:ext cx="0" cy="2895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字方塊 7"/>
            <p:cNvSpPr txBox="1"/>
            <p:nvPr/>
          </p:nvSpPr>
          <p:spPr>
            <a:xfrm>
              <a:off x="4716780" y="2156460"/>
              <a:ext cx="10029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bg1">
                      <a:lumMod val="50000"/>
                    </a:schemeClr>
                  </a:solidFill>
                  <a:latin typeface="Arial Black" panose="020B0A04020102020204" pitchFamily="34" charset="0"/>
                </a:rPr>
                <a:t>1.14x</a:t>
              </a:r>
              <a:endParaRPr lang="zh-TW" altLang="en-US" sz="16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2405061" y="2217176"/>
            <a:ext cx="1031559" cy="404104"/>
            <a:chOff x="4942521" y="2156460"/>
            <a:chExt cx="1031559" cy="289560"/>
          </a:xfrm>
        </p:grpSpPr>
        <p:cxnSp>
          <p:nvCxnSpPr>
            <p:cNvPr id="11" name="直線單箭頭接點 10"/>
            <p:cNvCxnSpPr/>
            <p:nvPr/>
          </p:nvCxnSpPr>
          <p:spPr>
            <a:xfrm flipV="1">
              <a:off x="5719761" y="2156460"/>
              <a:ext cx="0" cy="28956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4942521" y="2156460"/>
              <a:ext cx="1031559" cy="231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solidFill>
                    <a:srgbClr val="FF0000"/>
                  </a:solidFill>
                  <a:latin typeface="Arial Black" panose="020B0A04020102020204" pitchFamily="34" charset="0"/>
                </a:rPr>
                <a:t>1.19x</a:t>
              </a:r>
              <a:endParaRPr lang="zh-TW" altLang="en-US" sz="1600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</p:grpSp>
      <p:graphicFrame>
        <p:nvGraphicFramePr>
          <p:cNvPr id="15" name="圖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2963699"/>
              </p:ext>
            </p:extLst>
          </p:nvPr>
        </p:nvGraphicFramePr>
        <p:xfrm>
          <a:off x="634325" y="1589010"/>
          <a:ext cx="1704974" cy="3455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791" y="1563972"/>
            <a:ext cx="362133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219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圖表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8832042"/>
              </p:ext>
            </p:extLst>
          </p:nvPr>
        </p:nvGraphicFramePr>
        <p:xfrm>
          <a:off x="655320" y="1036320"/>
          <a:ext cx="313182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740" y="2448205"/>
            <a:ext cx="4329819" cy="378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576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圖表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7505103"/>
              </p:ext>
            </p:extLst>
          </p:nvPr>
        </p:nvGraphicFramePr>
        <p:xfrm>
          <a:off x="457200" y="1727836"/>
          <a:ext cx="6019800" cy="3562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圖表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5922757"/>
              </p:ext>
            </p:extLst>
          </p:nvPr>
        </p:nvGraphicFramePr>
        <p:xfrm>
          <a:off x="4697730" y="1727836"/>
          <a:ext cx="5779769" cy="3720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879743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53" y="1566510"/>
            <a:ext cx="10022693" cy="37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50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圖表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1885408"/>
              </p:ext>
            </p:extLst>
          </p:nvPr>
        </p:nvGraphicFramePr>
        <p:xfrm>
          <a:off x="-482916" y="1359218"/>
          <a:ext cx="7762874" cy="399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圖表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6794174"/>
              </p:ext>
            </p:extLst>
          </p:nvPr>
        </p:nvGraphicFramePr>
        <p:xfrm>
          <a:off x="6236968" y="1340167"/>
          <a:ext cx="7138989" cy="4029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34192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98" y="2338091"/>
            <a:ext cx="10945753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4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6252"/>
            <a:ext cx="12192000" cy="354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744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38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84" y="1943100"/>
            <a:ext cx="4748900" cy="209244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254" y="583767"/>
            <a:ext cx="4701893" cy="481111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941965" y="539488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(a)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8472031" y="539488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(b)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589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4" y="423443"/>
            <a:ext cx="11726912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0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14614</TotalTime>
  <Words>680</Words>
  <Application>Microsoft Office PowerPoint</Application>
  <PresentationFormat>寬螢幕</PresentationFormat>
  <Paragraphs>460</Paragraphs>
  <Slides>71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78" baseType="lpstr">
      <vt:lpstr>新細明體</vt:lpstr>
      <vt:lpstr>Arial</vt:lpstr>
      <vt:lpstr>Arial Black</vt:lpstr>
      <vt:lpstr>Calibri</vt:lpstr>
      <vt:lpstr>Calibri Light</vt:lpstr>
      <vt:lpstr>Cambria Math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enho shen</dc:creator>
  <cp:lastModifiedBy>enho shen</cp:lastModifiedBy>
  <cp:revision>151</cp:revision>
  <dcterms:created xsi:type="dcterms:W3CDTF">2019-07-13T10:58:13Z</dcterms:created>
  <dcterms:modified xsi:type="dcterms:W3CDTF">2019-07-23T14:35:41Z</dcterms:modified>
</cp:coreProperties>
</file>